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5" r:id="rId11"/>
    <p:sldId id="268" r:id="rId12"/>
    <p:sldId id="266" r:id="rId13"/>
    <p:sldId id="269" r:id="rId14"/>
    <p:sldId id="270" r:id="rId15"/>
  </p:sldIdLst>
  <p:sldSz cx="12192000" cy="6858000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239" autoAdjust="0"/>
    <p:restoredTop sz="94660"/>
  </p:normalViewPr>
  <p:slideViewPr>
    <p:cSldViewPr snapToGrid="0">
      <p:cViewPr>
        <p:scale>
          <a:sx n="75" d="100"/>
          <a:sy n="75" d="100"/>
        </p:scale>
        <p:origin x="-732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F41459-5ABE-4992-B3A2-F6F4F4CB39A1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D4F9448-0417-412C-B932-16AD58D6F3A0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做好事</a:t>
          </a:r>
          <a:endParaRPr lang="en-US" altLang="zh-TW" sz="32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說好話</a:t>
          </a:r>
          <a:endParaRPr lang="en-US" altLang="zh-TW" sz="32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存好心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259BED67-9266-4652-A8D8-5D3F820A79E8}" type="parTrans" cxnId="{D3802823-776E-443D-8825-3F196E344040}">
      <dgm:prSet/>
      <dgm:spPr/>
      <dgm:t>
        <a:bodyPr/>
        <a:lstStyle/>
        <a:p>
          <a:endParaRPr lang="zh-TW" altLang="en-US"/>
        </a:p>
      </dgm:t>
    </dgm:pt>
    <dgm:pt modelId="{31DA5930-6292-49A7-8024-A9877CF210BF}" type="sibTrans" cxnId="{D3802823-776E-443D-8825-3F196E344040}">
      <dgm:prSet/>
      <dgm:spPr/>
      <dgm:t>
        <a:bodyPr/>
        <a:lstStyle/>
        <a:p>
          <a:endParaRPr lang="zh-TW" altLang="en-US"/>
        </a:p>
      </dgm:t>
    </dgm:pt>
    <dgm:pt modelId="{5C1D3C92-7CE3-447D-ADD8-7412F35E4963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學生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AC56E1E8-4FE1-4A39-BD54-0F2BE2EC9E94}" type="parTrans" cxnId="{CDF4D350-18AB-4816-B182-91DA1836A826}">
      <dgm:prSet/>
      <dgm:spPr/>
      <dgm:t>
        <a:bodyPr/>
        <a:lstStyle/>
        <a:p>
          <a:endParaRPr lang="zh-TW" altLang="en-US"/>
        </a:p>
      </dgm:t>
    </dgm:pt>
    <dgm:pt modelId="{CBDCE90B-9C24-4F73-B820-883D244D37DB}" type="sibTrans" cxnId="{CDF4D350-18AB-4816-B182-91DA1836A826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 sz="32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7EC4398B-0D06-40D2-AD84-38BA33DD1149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行政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949A2063-EEF3-4011-ABE9-F5102E289FE0}" type="parTrans" cxnId="{0AA77102-ECFE-4390-8D13-E3B5594C6CA2}">
      <dgm:prSet/>
      <dgm:spPr/>
      <dgm:t>
        <a:bodyPr/>
        <a:lstStyle/>
        <a:p>
          <a:endParaRPr lang="zh-TW" altLang="en-US"/>
        </a:p>
      </dgm:t>
    </dgm:pt>
    <dgm:pt modelId="{04153F83-DF96-4767-BCA5-95FFDCB06B34}" type="sibTrans" cxnId="{0AA77102-ECFE-4390-8D13-E3B5594C6CA2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 sz="32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25C9583E-D855-4C6A-82D9-B20A597CE2F2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社區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0905F6E1-8F2B-4820-BC05-8E59A5701051}" type="parTrans" cxnId="{B6F39025-28CB-4A71-AA57-B3CBA30229D7}">
      <dgm:prSet/>
      <dgm:spPr/>
      <dgm:t>
        <a:bodyPr/>
        <a:lstStyle/>
        <a:p>
          <a:endParaRPr lang="zh-TW" altLang="en-US"/>
        </a:p>
      </dgm:t>
    </dgm:pt>
    <dgm:pt modelId="{E142FAB2-310C-4592-B3CF-9978695056C7}" type="sibTrans" cxnId="{B6F39025-28CB-4A71-AA57-B3CBA30229D7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 sz="32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94369BE5-9E8B-44E5-8F23-6F2BAE22BDC2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教師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67D80945-4FA3-4416-AD6D-3DE619210096}" type="parTrans" cxnId="{757D35AB-CA48-4A4F-8627-D27C1AC4C233}">
      <dgm:prSet/>
      <dgm:spPr/>
      <dgm:t>
        <a:bodyPr/>
        <a:lstStyle/>
        <a:p>
          <a:endParaRPr lang="zh-TW" altLang="en-US"/>
        </a:p>
      </dgm:t>
    </dgm:pt>
    <dgm:pt modelId="{135FB4B6-E30C-4E22-91C9-4932BBC5C74F}" type="sibTrans" cxnId="{757D35AB-CA48-4A4F-8627-D27C1AC4C233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 sz="32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BC747E00-9FA0-43E5-A519-CC715E6D170C}" type="pres">
      <dgm:prSet presAssocID="{C7F41459-5ABE-4992-B3A2-F6F4F4CB39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668CC85-1A9E-4119-B926-377488E1FBF1}" type="pres">
      <dgm:prSet presAssocID="{1D4F9448-0417-412C-B932-16AD58D6F3A0}" presName="centerShape" presStyleLbl="node0" presStyleIdx="0" presStyleCnt="1" custScaleX="122436" custScaleY="124806"/>
      <dgm:spPr/>
      <dgm:t>
        <a:bodyPr/>
        <a:lstStyle/>
        <a:p>
          <a:endParaRPr lang="zh-TW" altLang="en-US"/>
        </a:p>
      </dgm:t>
    </dgm:pt>
    <dgm:pt modelId="{44DB8DB2-F877-4AE2-A249-5792FCE75B4E}" type="pres">
      <dgm:prSet presAssocID="{5C1D3C92-7CE3-447D-ADD8-7412F35E4963}" presName="node" presStyleLbl="node1" presStyleIdx="0" presStyleCnt="4" custScaleX="112537" custScaleY="105266" custRadScaleRad="113097" custRadScaleInc="1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96C396-678C-4AF9-822D-8F9CA76CA34D}" type="pres">
      <dgm:prSet presAssocID="{5C1D3C92-7CE3-447D-ADD8-7412F35E4963}" presName="dummy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2656FBA-16AF-4FFB-9271-16ECCD4B56D2}" type="pres">
      <dgm:prSet presAssocID="{CBDCE90B-9C24-4F73-B820-883D244D37DB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67FFDE76-6297-4054-BC03-5CE6DCAC03FA}" type="pres">
      <dgm:prSet presAssocID="{7EC4398B-0D06-40D2-AD84-38BA33DD1149}" presName="node" presStyleLbl="node1" presStyleIdx="1" presStyleCnt="4" custRadScaleRad="120619" custRadScaleInc="49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56BFE4-B99B-4CB9-9560-E31305ECAA5A}" type="pres">
      <dgm:prSet presAssocID="{7EC4398B-0D06-40D2-AD84-38BA33DD1149}" presName="dummy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DD7CFE1-F4BB-4979-B9F0-03C4DE6B6B0B}" type="pres">
      <dgm:prSet presAssocID="{04153F83-DF96-4767-BCA5-95FFDCB06B34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7BEDFC1E-B4F2-4995-B165-2CC690B6D09D}" type="pres">
      <dgm:prSet presAssocID="{25C9583E-D855-4C6A-82D9-B20A597CE2F2}" presName="node" presStyleLbl="node1" presStyleIdx="2" presStyleCnt="4" custRadScaleRad="120375" custRadScaleInc="9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5D5DDC-A246-4A24-B90D-FBA1457B0B02}" type="pres">
      <dgm:prSet presAssocID="{25C9583E-D855-4C6A-82D9-B20A597CE2F2}" presName="dummy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7B9EBAA-D318-4739-B563-119AE7F0721F}" type="pres">
      <dgm:prSet presAssocID="{E142FAB2-310C-4592-B3CF-9978695056C7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16711D56-560E-4DBD-8423-D59ECC0BC76B}" type="pres">
      <dgm:prSet presAssocID="{94369BE5-9E8B-44E5-8F23-6F2BAE22BDC2}" presName="node" presStyleLbl="node1" presStyleIdx="3" presStyleCnt="4" custRadScaleRad="121840" custRadScaleInc="-29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510A22-BBDE-4558-8324-C47963062F9A}" type="pres">
      <dgm:prSet presAssocID="{94369BE5-9E8B-44E5-8F23-6F2BAE22BDC2}" presName="dummy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6DA40B0-0404-494E-B4E7-5BCF857B5580}" type="pres">
      <dgm:prSet presAssocID="{135FB4B6-E30C-4E22-91C9-4932BBC5C74F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8052EE2C-30F9-4D37-B7CD-DCD11787AB3E}" type="presOf" srcId="{25C9583E-D855-4C6A-82D9-B20A597CE2F2}" destId="{7BEDFC1E-B4F2-4995-B165-2CC690B6D09D}" srcOrd="0" destOrd="0" presId="urn:microsoft.com/office/officeart/2005/8/layout/radial6"/>
    <dgm:cxn modelId="{D3802823-776E-443D-8825-3F196E344040}" srcId="{C7F41459-5ABE-4992-B3A2-F6F4F4CB39A1}" destId="{1D4F9448-0417-412C-B932-16AD58D6F3A0}" srcOrd="0" destOrd="0" parTransId="{259BED67-9266-4652-A8D8-5D3F820A79E8}" sibTransId="{31DA5930-6292-49A7-8024-A9877CF210BF}"/>
    <dgm:cxn modelId="{7CE568A2-9EAF-4F46-9E1E-407DA4F24F6B}" type="presOf" srcId="{94369BE5-9E8B-44E5-8F23-6F2BAE22BDC2}" destId="{16711D56-560E-4DBD-8423-D59ECC0BC76B}" srcOrd="0" destOrd="0" presId="urn:microsoft.com/office/officeart/2005/8/layout/radial6"/>
    <dgm:cxn modelId="{A417FB07-86DE-4437-8A3A-34C85CDA8D6C}" type="presOf" srcId="{04153F83-DF96-4767-BCA5-95FFDCB06B34}" destId="{1DD7CFE1-F4BB-4979-B9F0-03C4DE6B6B0B}" srcOrd="0" destOrd="0" presId="urn:microsoft.com/office/officeart/2005/8/layout/radial6"/>
    <dgm:cxn modelId="{27616554-7BD6-4F56-8548-9B2EB3CD804B}" type="presOf" srcId="{C7F41459-5ABE-4992-B3A2-F6F4F4CB39A1}" destId="{BC747E00-9FA0-43E5-A519-CC715E6D170C}" srcOrd="0" destOrd="0" presId="urn:microsoft.com/office/officeart/2005/8/layout/radial6"/>
    <dgm:cxn modelId="{6351E700-34E8-45E8-B57A-88A353241B2E}" type="presOf" srcId="{5C1D3C92-7CE3-447D-ADD8-7412F35E4963}" destId="{44DB8DB2-F877-4AE2-A249-5792FCE75B4E}" srcOrd="0" destOrd="0" presId="urn:microsoft.com/office/officeart/2005/8/layout/radial6"/>
    <dgm:cxn modelId="{CDF4D350-18AB-4816-B182-91DA1836A826}" srcId="{1D4F9448-0417-412C-B932-16AD58D6F3A0}" destId="{5C1D3C92-7CE3-447D-ADD8-7412F35E4963}" srcOrd="0" destOrd="0" parTransId="{AC56E1E8-4FE1-4A39-BD54-0F2BE2EC9E94}" sibTransId="{CBDCE90B-9C24-4F73-B820-883D244D37DB}"/>
    <dgm:cxn modelId="{B05039C7-77FC-4B6A-95C5-C9DE06FC67D6}" type="presOf" srcId="{1D4F9448-0417-412C-B932-16AD58D6F3A0}" destId="{3668CC85-1A9E-4119-B926-377488E1FBF1}" srcOrd="0" destOrd="0" presId="urn:microsoft.com/office/officeart/2005/8/layout/radial6"/>
    <dgm:cxn modelId="{757D35AB-CA48-4A4F-8627-D27C1AC4C233}" srcId="{1D4F9448-0417-412C-B932-16AD58D6F3A0}" destId="{94369BE5-9E8B-44E5-8F23-6F2BAE22BDC2}" srcOrd="3" destOrd="0" parTransId="{67D80945-4FA3-4416-AD6D-3DE619210096}" sibTransId="{135FB4B6-E30C-4E22-91C9-4932BBC5C74F}"/>
    <dgm:cxn modelId="{1FADF07D-F5B4-4319-9BD4-6A0164FEFD65}" type="presOf" srcId="{135FB4B6-E30C-4E22-91C9-4932BBC5C74F}" destId="{06DA40B0-0404-494E-B4E7-5BCF857B5580}" srcOrd="0" destOrd="0" presId="urn:microsoft.com/office/officeart/2005/8/layout/radial6"/>
    <dgm:cxn modelId="{4D7DC783-DA27-4C3C-AD31-F2227EEB891D}" type="presOf" srcId="{CBDCE90B-9C24-4F73-B820-883D244D37DB}" destId="{E2656FBA-16AF-4FFB-9271-16ECCD4B56D2}" srcOrd="0" destOrd="0" presId="urn:microsoft.com/office/officeart/2005/8/layout/radial6"/>
    <dgm:cxn modelId="{B6F39025-28CB-4A71-AA57-B3CBA30229D7}" srcId="{1D4F9448-0417-412C-B932-16AD58D6F3A0}" destId="{25C9583E-D855-4C6A-82D9-B20A597CE2F2}" srcOrd="2" destOrd="0" parTransId="{0905F6E1-8F2B-4820-BC05-8E59A5701051}" sibTransId="{E142FAB2-310C-4592-B3CF-9978695056C7}"/>
    <dgm:cxn modelId="{0AA77102-ECFE-4390-8D13-E3B5594C6CA2}" srcId="{1D4F9448-0417-412C-B932-16AD58D6F3A0}" destId="{7EC4398B-0D06-40D2-AD84-38BA33DD1149}" srcOrd="1" destOrd="0" parTransId="{949A2063-EEF3-4011-ABE9-F5102E289FE0}" sibTransId="{04153F83-DF96-4767-BCA5-95FFDCB06B34}"/>
    <dgm:cxn modelId="{97C5A08E-FA81-4BE0-A9AA-62D198875293}" type="presOf" srcId="{7EC4398B-0D06-40D2-AD84-38BA33DD1149}" destId="{67FFDE76-6297-4054-BC03-5CE6DCAC03FA}" srcOrd="0" destOrd="0" presId="urn:microsoft.com/office/officeart/2005/8/layout/radial6"/>
    <dgm:cxn modelId="{506AF81D-9A95-410B-B423-2C6A6E6071CF}" type="presOf" srcId="{E142FAB2-310C-4592-B3CF-9978695056C7}" destId="{47B9EBAA-D318-4739-B563-119AE7F0721F}" srcOrd="0" destOrd="0" presId="urn:microsoft.com/office/officeart/2005/8/layout/radial6"/>
    <dgm:cxn modelId="{02076E54-5A02-4318-81F1-F7B43A749E1F}" type="presParOf" srcId="{BC747E00-9FA0-43E5-A519-CC715E6D170C}" destId="{3668CC85-1A9E-4119-B926-377488E1FBF1}" srcOrd="0" destOrd="0" presId="urn:microsoft.com/office/officeart/2005/8/layout/radial6"/>
    <dgm:cxn modelId="{1EBF9E44-0E67-46E9-90CA-0F39DF133C9B}" type="presParOf" srcId="{BC747E00-9FA0-43E5-A519-CC715E6D170C}" destId="{44DB8DB2-F877-4AE2-A249-5792FCE75B4E}" srcOrd="1" destOrd="0" presId="urn:microsoft.com/office/officeart/2005/8/layout/radial6"/>
    <dgm:cxn modelId="{EE8C2797-EB4A-42E3-97F9-E979323F8088}" type="presParOf" srcId="{BC747E00-9FA0-43E5-A519-CC715E6D170C}" destId="{6B96C396-678C-4AF9-822D-8F9CA76CA34D}" srcOrd="2" destOrd="0" presId="urn:microsoft.com/office/officeart/2005/8/layout/radial6"/>
    <dgm:cxn modelId="{82E60DBD-A4DD-4A55-B151-411BC1335955}" type="presParOf" srcId="{BC747E00-9FA0-43E5-A519-CC715E6D170C}" destId="{E2656FBA-16AF-4FFB-9271-16ECCD4B56D2}" srcOrd="3" destOrd="0" presId="urn:microsoft.com/office/officeart/2005/8/layout/radial6"/>
    <dgm:cxn modelId="{6B44C982-3AF5-4F9B-8E9E-9BB5E92B9274}" type="presParOf" srcId="{BC747E00-9FA0-43E5-A519-CC715E6D170C}" destId="{67FFDE76-6297-4054-BC03-5CE6DCAC03FA}" srcOrd="4" destOrd="0" presId="urn:microsoft.com/office/officeart/2005/8/layout/radial6"/>
    <dgm:cxn modelId="{B74ED8F7-2473-476E-AED8-C0AF498EE011}" type="presParOf" srcId="{BC747E00-9FA0-43E5-A519-CC715E6D170C}" destId="{8456BFE4-B99B-4CB9-9560-E31305ECAA5A}" srcOrd="5" destOrd="0" presId="urn:microsoft.com/office/officeart/2005/8/layout/radial6"/>
    <dgm:cxn modelId="{4C83A4BE-C2E7-486B-91F1-858857FD1027}" type="presParOf" srcId="{BC747E00-9FA0-43E5-A519-CC715E6D170C}" destId="{1DD7CFE1-F4BB-4979-B9F0-03C4DE6B6B0B}" srcOrd="6" destOrd="0" presId="urn:microsoft.com/office/officeart/2005/8/layout/radial6"/>
    <dgm:cxn modelId="{BB96A95F-3656-4600-920B-2355D3CA368D}" type="presParOf" srcId="{BC747E00-9FA0-43E5-A519-CC715E6D170C}" destId="{7BEDFC1E-B4F2-4995-B165-2CC690B6D09D}" srcOrd="7" destOrd="0" presId="urn:microsoft.com/office/officeart/2005/8/layout/radial6"/>
    <dgm:cxn modelId="{809960CD-2F55-44A4-9097-FC59D5DCE944}" type="presParOf" srcId="{BC747E00-9FA0-43E5-A519-CC715E6D170C}" destId="{275D5DDC-A246-4A24-B90D-FBA1457B0B02}" srcOrd="8" destOrd="0" presId="urn:microsoft.com/office/officeart/2005/8/layout/radial6"/>
    <dgm:cxn modelId="{B27C6DA1-3F2A-4F59-9D8D-FC8F07CA9F4E}" type="presParOf" srcId="{BC747E00-9FA0-43E5-A519-CC715E6D170C}" destId="{47B9EBAA-D318-4739-B563-119AE7F0721F}" srcOrd="9" destOrd="0" presId="urn:microsoft.com/office/officeart/2005/8/layout/radial6"/>
    <dgm:cxn modelId="{8511DD28-95F9-49C6-9901-6E571FD041CB}" type="presParOf" srcId="{BC747E00-9FA0-43E5-A519-CC715E6D170C}" destId="{16711D56-560E-4DBD-8423-D59ECC0BC76B}" srcOrd="10" destOrd="0" presId="urn:microsoft.com/office/officeart/2005/8/layout/radial6"/>
    <dgm:cxn modelId="{C9C6F34A-A04A-429F-A4C2-9F7067B4211D}" type="presParOf" srcId="{BC747E00-9FA0-43E5-A519-CC715E6D170C}" destId="{73510A22-BBDE-4558-8324-C47963062F9A}" srcOrd="11" destOrd="0" presId="urn:microsoft.com/office/officeart/2005/8/layout/radial6"/>
    <dgm:cxn modelId="{35863258-9476-4AD9-A015-2C39B29E3ED8}" type="presParOf" srcId="{BC747E00-9FA0-43E5-A519-CC715E6D170C}" destId="{06DA40B0-0404-494E-B4E7-5BCF857B5580}" srcOrd="12" destOrd="0" presId="urn:microsoft.com/office/officeart/2005/8/layout/radial6"/>
  </dgm:cxnLst>
  <dgm:bg>
    <a:effectLst>
      <a:glow rad="101600">
        <a:schemeClr val="accent1">
          <a:satMod val="175000"/>
          <a:alpha val="40000"/>
        </a:schemeClr>
      </a:glow>
      <a:softEdge rad="31750"/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DA40B0-0404-494E-B4E7-5BCF857B5580}">
      <dsp:nvSpPr>
        <dsp:cNvPr id="0" name=""/>
        <dsp:cNvSpPr/>
      </dsp:nvSpPr>
      <dsp:spPr>
        <a:xfrm>
          <a:off x="2783546" y="534889"/>
          <a:ext cx="3787403" cy="3787403"/>
        </a:xfrm>
        <a:prstGeom prst="blockArc">
          <a:avLst>
            <a:gd name="adj1" fmla="val 10647120"/>
            <a:gd name="adj2" fmla="val 16981869"/>
            <a:gd name="adj3" fmla="val 4637"/>
          </a:avLst>
        </a:prstGeom>
        <a:solidFill>
          <a:schemeClr val="accent4">
            <a:hueOff val="-19113087"/>
            <a:satOff val="33873"/>
            <a:lumOff val="1196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9EBAA-D318-4739-B563-119AE7F0721F}">
      <dsp:nvSpPr>
        <dsp:cNvPr id="0" name=""/>
        <dsp:cNvSpPr/>
      </dsp:nvSpPr>
      <dsp:spPr>
        <a:xfrm>
          <a:off x="2785360" y="624585"/>
          <a:ext cx="3787403" cy="3787403"/>
        </a:xfrm>
        <a:prstGeom prst="blockArc">
          <a:avLst>
            <a:gd name="adj1" fmla="val 4665516"/>
            <a:gd name="adj2" fmla="val 10813865"/>
            <a:gd name="adj3" fmla="val 4637"/>
          </a:avLst>
        </a:prstGeom>
        <a:solidFill>
          <a:schemeClr val="accent4">
            <a:hueOff val="-12742059"/>
            <a:satOff val="22582"/>
            <a:lumOff val="7973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7CFE1-F4BB-4979-B9F0-03C4DE6B6B0B}">
      <dsp:nvSpPr>
        <dsp:cNvPr id="0" name=""/>
        <dsp:cNvSpPr/>
      </dsp:nvSpPr>
      <dsp:spPr>
        <a:xfrm>
          <a:off x="3569835" y="624595"/>
          <a:ext cx="3787403" cy="3787403"/>
        </a:xfrm>
        <a:prstGeom prst="blockArc">
          <a:avLst>
            <a:gd name="adj1" fmla="val 29017"/>
            <a:gd name="adj2" fmla="val 6134572"/>
            <a:gd name="adj3" fmla="val 4637"/>
          </a:avLst>
        </a:prstGeom>
        <a:solidFill>
          <a:schemeClr val="accent4">
            <a:hueOff val="-6371029"/>
            <a:satOff val="11291"/>
            <a:lumOff val="3987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56FBA-16AF-4FFB-9271-16ECCD4B56D2}">
      <dsp:nvSpPr>
        <dsp:cNvPr id="0" name=""/>
        <dsp:cNvSpPr/>
      </dsp:nvSpPr>
      <dsp:spPr>
        <a:xfrm>
          <a:off x="3572230" y="544819"/>
          <a:ext cx="3787403" cy="3787403"/>
        </a:xfrm>
        <a:prstGeom prst="blockArc">
          <a:avLst>
            <a:gd name="adj1" fmla="val 15504688"/>
            <a:gd name="adj2" fmla="val 177354"/>
            <a:gd name="adj3" fmla="val 46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8CC85-1A9E-4119-B926-377488E1FBF1}">
      <dsp:nvSpPr>
        <dsp:cNvPr id="0" name=""/>
        <dsp:cNvSpPr/>
      </dsp:nvSpPr>
      <dsp:spPr>
        <a:xfrm>
          <a:off x="4016235" y="1389011"/>
          <a:ext cx="2133142" cy="21744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做好事</a:t>
          </a:r>
          <a:endParaRPr lang="en-US" altLang="zh-TW" sz="32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說好話</a:t>
          </a:r>
          <a:endParaRPr lang="en-US" altLang="zh-TW" sz="32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存好心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016235" y="1389011"/>
        <a:ext cx="2133142" cy="2174434"/>
      </dsp:txXfrm>
    </dsp:sp>
    <dsp:sp modelId="{44DB8DB2-F877-4AE2-A249-5792FCE75B4E}">
      <dsp:nvSpPr>
        <dsp:cNvPr id="0" name=""/>
        <dsp:cNvSpPr/>
      </dsp:nvSpPr>
      <dsp:spPr>
        <a:xfrm>
          <a:off x="4408104" y="-15468"/>
          <a:ext cx="1372474" cy="12837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學生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408104" y="-15468"/>
        <a:ext cx="1372474" cy="1283798"/>
      </dsp:txXfrm>
    </dsp:sp>
    <dsp:sp modelId="{67FFDE76-6297-4054-BC03-5CE6DCAC03FA}">
      <dsp:nvSpPr>
        <dsp:cNvPr id="0" name=""/>
        <dsp:cNvSpPr/>
      </dsp:nvSpPr>
      <dsp:spPr>
        <a:xfrm>
          <a:off x="6703479" y="1924122"/>
          <a:ext cx="1219575" cy="1219575"/>
        </a:xfrm>
        <a:prstGeom prst="ellipse">
          <a:avLst/>
        </a:prstGeom>
        <a:solidFill>
          <a:schemeClr val="accent4">
            <a:hueOff val="-6371029"/>
            <a:satOff val="11291"/>
            <a:lumOff val="3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行政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6703479" y="1924122"/>
        <a:ext cx="1219575" cy="1219575"/>
      </dsp:txXfrm>
    </dsp:sp>
    <dsp:sp modelId="{7BEDFC1E-B4F2-4995-B165-2CC690B6D09D}">
      <dsp:nvSpPr>
        <dsp:cNvPr id="0" name=""/>
        <dsp:cNvSpPr/>
      </dsp:nvSpPr>
      <dsp:spPr>
        <a:xfrm>
          <a:off x="4461488" y="3716237"/>
          <a:ext cx="1219575" cy="1219575"/>
        </a:xfrm>
        <a:prstGeom prst="ellipse">
          <a:avLst/>
        </a:prstGeom>
        <a:solidFill>
          <a:schemeClr val="accent4">
            <a:hueOff val="-12742059"/>
            <a:satOff val="22582"/>
            <a:lumOff val="79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社區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461488" y="3716237"/>
        <a:ext cx="1219575" cy="1219575"/>
      </dsp:txXfrm>
    </dsp:sp>
    <dsp:sp modelId="{16711D56-560E-4DBD-8423-D59ECC0BC76B}">
      <dsp:nvSpPr>
        <dsp:cNvPr id="0" name=""/>
        <dsp:cNvSpPr/>
      </dsp:nvSpPr>
      <dsp:spPr>
        <a:xfrm>
          <a:off x="2219492" y="1901038"/>
          <a:ext cx="1219575" cy="1219575"/>
        </a:xfrm>
        <a:prstGeom prst="ellipse">
          <a:avLst/>
        </a:prstGeom>
        <a:solidFill>
          <a:schemeClr val="accent4">
            <a:hueOff val="-19113087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教師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2219492" y="1901038"/>
        <a:ext cx="1219575" cy="1219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CDBC2B1-AF32-46B7-AA9A-40BFFA8D03CC}" type="datetimeFigureOut">
              <a:rPr lang="zh-TW" altLang="en-US" smtClean="0"/>
              <a:pPr/>
              <a:t>2016/8/4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3A7F45B-CC67-47A1-9149-CCD0B8F2C9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9749" y="721431"/>
            <a:ext cx="4632251" cy="1506681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32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2016</a:t>
            </a:r>
            <a:r>
              <a:rPr lang="zh-TW" altLang="en-US" sz="320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年第六</a:t>
            </a:r>
            <a:r>
              <a:rPr lang="zh-TW" altLang="en-US" sz="32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屆</a:t>
            </a:r>
            <a:r>
              <a:rPr lang="en-US" altLang="zh-TW" sz="32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三好校園實踐學校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1" y="4945377"/>
            <a:ext cx="3913285" cy="934428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400" dirty="0" smtClean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1113819" y="440318"/>
            <a:ext cx="56149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r>
              <a:rPr lang="zh-TW" alt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嘉義縣立六嘉國民中學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029605" y="1112495"/>
            <a:ext cx="5113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TW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Chiayi County </a:t>
            </a:r>
            <a:r>
              <a:rPr lang="en-US" altLang="zh-TW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Liou</a:t>
            </a:r>
            <a:r>
              <a:rPr lang="en-US" altLang="zh-TW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zh-TW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Jia</a:t>
            </a:r>
            <a:r>
              <a:rPr lang="en-US" altLang="zh-TW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Junior High School</a:t>
            </a:r>
            <a:endParaRPr lang="en-US" altLang="zh-TW" sz="20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89628" y="2530549"/>
            <a:ext cx="4802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複審簡報</a:t>
            </a:r>
            <a:endParaRPr lang="zh-TW" altLang="en-US" sz="9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WIN7A\Desktop\圖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479" y="1567310"/>
            <a:ext cx="5876121" cy="4056976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473201" y="5626395"/>
            <a:ext cx="627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報告人：校長 柯志明</a:t>
            </a:r>
            <a:endParaRPr lang="en-US" altLang="zh-TW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務主任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林冶靜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0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743200" y="1866900"/>
            <a:ext cx="9144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2400" y="1092200"/>
            <a:ext cx="9283700" cy="5613400"/>
          </a:xfrm>
        </p:spPr>
        <p:txBody>
          <a:bodyPr>
            <a:noAutofit/>
          </a:bodyPr>
          <a:lstStyle/>
          <a:p>
            <a:r>
              <a:rPr lang="zh-TW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營造三好校園實踐學習環境班級競賽：</a:t>
            </a:r>
            <a:endParaRPr lang="en-US" altLang="zh-TW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品格模範生選舉、三好戲劇展演、「六嘉大聲公</a:t>
            </a:r>
            <a:r>
              <a:rPr lang="en-US" altLang="zh-TW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好話大家說」比賽、每週上台說好話。</a:t>
            </a:r>
            <a:endParaRPr lang="en-US" altLang="zh-TW" sz="2200" b="1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出版</a:t>
            </a:r>
            <a:r>
              <a:rPr lang="en-US" altLang="zh-TW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六嘉青年</a:t>
            </a:r>
            <a:r>
              <a:rPr lang="en-US" altLang="zh-TW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三好特刊</a:t>
            </a:r>
            <a:r>
              <a:rPr lang="en-US" altLang="zh-TW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2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繼續推廣閱讀</a:t>
            </a:r>
            <a:r>
              <a:rPr lang="en-US" altLang="zh-TW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人間福報</a:t>
            </a:r>
            <a:r>
              <a:rPr lang="en-US" altLang="zh-TW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，融入領域課程。</a:t>
            </a:r>
            <a:endParaRPr lang="en-US" altLang="zh-TW" sz="2200" b="1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收錄學生閱讀心得及參與活動感想，分享三好精神收獲。</a:t>
            </a:r>
            <a:endParaRPr lang="en-US" altLang="zh-TW" sz="2200" b="1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20040" lvl="1"/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南華大學三好社交流：</a:t>
            </a:r>
            <a:endParaRPr lang="en-US" altLang="zh-TW" sz="22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640080" lvl="2"/>
            <a:r>
              <a:rPr lang="zh-TW" altLang="en-US" sz="2200" b="1" i="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與大學生楷模學習，三好精神扎根，培育三好學子</a:t>
            </a:r>
            <a:r>
              <a:rPr lang="zh-TW" altLang="en-US" sz="2200" b="1" i="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。</a:t>
            </a:r>
            <a:endParaRPr lang="en-US" altLang="zh-TW" sz="2200" b="1" i="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增進教師專業與三好精神工作坊、校本研習活動：</a:t>
            </a:r>
            <a:endParaRPr lang="en-US" altLang="zh-TW" sz="22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本校票選出的</a:t>
            </a:r>
            <a:r>
              <a:rPr lang="en-US" altLang="zh-TW" sz="2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hlinkClick r:id="rId2" action="ppaction://hlinksldjump"/>
              </a:rPr>
              <a:t>6</a:t>
            </a:r>
            <a:r>
              <a:rPr lang="zh-TW" altLang="en-US" sz="2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hlinkClick r:id="rId2" action="ppaction://hlinksldjump"/>
              </a:rPr>
              <a:t>個校園品德核心價值</a:t>
            </a:r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及三好精神出發，邀請典範人物或相關專業人士辦理獎座。</a:t>
            </a:r>
            <a:endParaRPr lang="en-US" altLang="zh-TW" sz="2200" b="1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落實教師言教及身教，導師善用「聯絡簿」技巧知能，營造三好</a:t>
            </a:r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校園</a:t>
            </a:r>
            <a:r>
              <a:rPr lang="zh-TW" altLang="en-US" sz="22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b="1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324100" y="187345"/>
            <a:ext cx="9690100" cy="942955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今年學校實施三好校園之</a:t>
            </a:r>
            <a:r>
              <a:rPr lang="zh-TW" altLang="en-US" sz="4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重點計畫</a:t>
            </a:r>
            <a:endParaRPr lang="zh-TW" altLang="en-US" sz="4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702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9909">
            <a:off x="78930" y="4013201"/>
            <a:ext cx="2641379" cy="187166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 rot="21369859">
            <a:off x="241029" y="5969000"/>
            <a:ext cx="273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期六嘉青年三好特刊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76499" y="215900"/>
            <a:ext cx="7162801" cy="1117600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六嘉國中 校園品德核心價值</a:t>
            </a:r>
            <a:endParaRPr lang="zh-TW" altLang="en-US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Group 188"/>
          <p:cNvGrpSpPr>
            <a:grpSpLocks/>
          </p:cNvGrpSpPr>
          <p:nvPr/>
        </p:nvGrpSpPr>
        <p:grpSpPr bwMode="auto">
          <a:xfrm>
            <a:off x="-580657" y="3827463"/>
            <a:ext cx="13020675" cy="3030537"/>
            <a:chOff x="247" y="4566"/>
            <a:chExt cx="3829" cy="1431"/>
          </a:xfrm>
        </p:grpSpPr>
        <p:grpSp>
          <p:nvGrpSpPr>
            <p:cNvPr id="4" name="Group 189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45" name="Line 19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6" name="Line 19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7" name="Line 19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8" name="Line 19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9" name="Line 19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0" name="Line 19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" name="Line 19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" name="Line 19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" name="Line 19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4" name="Line 19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5" name="Line 20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6" name="Line 20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7" name="Line 20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8" name="Line 20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9" name="Line 204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0" name="Line 20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1" name="Line 20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2" name="Line 20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3" name="Line 20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4" name="Line 20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" name="Line 21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5" name="Group 211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24" name="Line 21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" name="Line 21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43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6" name="Line 21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687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7" name="Line 215"/>
              <p:cNvSpPr>
                <a:spLocks noChangeShapeType="1"/>
              </p:cNvSpPr>
              <p:nvPr/>
            </p:nvSpPr>
            <p:spPr bwMode="auto">
              <a:xfrm flipH="1">
                <a:off x="371" y="1824"/>
                <a:ext cx="2483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8" name="Line 216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9" name="Line 217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" name="Line 218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" name="Line 219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" name="Line 220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3" name="Line 221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" name="Line 22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39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" name="Line 22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067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6" name="Line 22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919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7" name="Line 225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770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8" name="Line 22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9" name="Line 22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0" name="Line 22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" name="Line 22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" name="Line 23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3" name="Line 23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4" name="Line 23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noFill/>
              <a:ln w="3175">
                <a:solidFill>
                  <a:srgbClr val="4D4D4D">
                    <a:alpha val="20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6" name="Group 233"/>
            <p:cNvGrpSpPr>
              <a:grpSpLocks/>
            </p:cNvGrpSpPr>
            <p:nvPr/>
          </p:nvGrpSpPr>
          <p:grpSpPr bwMode="auto">
            <a:xfrm>
              <a:off x="247" y="4581"/>
              <a:ext cx="3829" cy="1220"/>
              <a:chOff x="235" y="1844"/>
              <a:chExt cx="5241" cy="1605"/>
            </a:xfrm>
          </p:grpSpPr>
          <p:grpSp>
            <p:nvGrpSpPr>
              <p:cNvPr id="7" name="Group 234"/>
              <p:cNvGrpSpPr>
                <a:grpSpLocks/>
              </p:cNvGrpSpPr>
              <p:nvPr/>
            </p:nvGrpSpPr>
            <p:grpSpPr bwMode="auto">
              <a:xfrm>
                <a:off x="235" y="2750"/>
                <a:ext cx="5241" cy="699"/>
                <a:chOff x="235" y="2750"/>
                <a:chExt cx="5241" cy="699"/>
              </a:xfrm>
            </p:grpSpPr>
            <p:sp>
              <p:nvSpPr>
                <p:cNvPr id="20" name="Line 235"/>
                <p:cNvSpPr>
                  <a:spLocks noChangeShapeType="1"/>
                </p:cNvSpPr>
                <p:nvPr/>
              </p:nvSpPr>
              <p:spPr bwMode="auto">
                <a:xfrm>
                  <a:off x="235" y="3449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1" name="Line 236"/>
                <p:cNvSpPr>
                  <a:spLocks noChangeShapeType="1"/>
                </p:cNvSpPr>
                <p:nvPr/>
              </p:nvSpPr>
              <p:spPr bwMode="auto">
                <a:xfrm>
                  <a:off x="235" y="3191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Line 237"/>
                <p:cNvSpPr>
                  <a:spLocks noChangeShapeType="1"/>
                </p:cNvSpPr>
                <p:nvPr/>
              </p:nvSpPr>
              <p:spPr bwMode="auto">
                <a:xfrm>
                  <a:off x="235" y="2958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Line 238"/>
                <p:cNvSpPr>
                  <a:spLocks noChangeShapeType="1"/>
                </p:cNvSpPr>
                <p:nvPr/>
              </p:nvSpPr>
              <p:spPr bwMode="auto">
                <a:xfrm>
                  <a:off x="235" y="2750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" name="Group 239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11" name="Line 240"/>
                <p:cNvSpPr>
                  <a:spLocks noChangeShapeType="1"/>
                </p:cNvSpPr>
                <p:nvPr/>
              </p:nvSpPr>
              <p:spPr bwMode="auto">
                <a:xfrm>
                  <a:off x="235" y="2572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2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3" name="Line 242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4" name="Line 243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6" name="Line 245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8" name="Line 247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Line 248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4D4D4D">
                      <a:alpha val="20000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</p:grpSp>
      <p:pic>
        <p:nvPicPr>
          <p:cNvPr id="67" name="內容版面配置區 5" descr="圖片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95649" y="1109706"/>
            <a:ext cx="6743282" cy="5265693"/>
          </a:xfrm>
          <a:ln w="127000" cap="rnd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59100" y="1127145"/>
            <a:ext cx="8770571" cy="866755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今年學校實施三好校園之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創新規畫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70100" y="2159000"/>
            <a:ext cx="10121900" cy="4445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社區老人食堂學區國小弱勢學生感恩食物動手做：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0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以「做好事、存好心」為依歸，培養學生興趣及行善，並且融入課程。</a:t>
            </a:r>
            <a:endParaRPr lang="en-US" altLang="zh-TW" sz="2000" b="1" dirty="0" smtClean="0">
              <a:solidFill>
                <a:schemeClr val="accent4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0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對象：學區國小及本校學生，合作學習。</a:t>
            </a:r>
            <a:endParaRPr lang="en-US" altLang="zh-TW" sz="2000" b="1" dirty="0" smtClean="0">
              <a:solidFill>
                <a:schemeClr val="accent4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0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將製作成品食物分享於社區弱勢家庭及獨居老人或前輩。</a:t>
            </a:r>
            <a:endParaRPr lang="en-US" altLang="zh-TW" sz="2000" b="1" dirty="0" smtClean="0">
              <a:solidFill>
                <a:schemeClr val="accent4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發展三好社團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每週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堂課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：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投入社區服務；環境打掃、服務獨居老人及弱勢家庭與居家服務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每學期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次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融入課程教學、展演三好主題戲劇成果。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1429" y="911245"/>
            <a:ext cx="7703771" cy="89215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申請計畫及經費之修正說明</a:t>
            </a:r>
            <a:endParaRPr lang="zh-TW" altLang="en-US" sz="4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300" y="2438400"/>
            <a:ext cx="11798300" cy="4216400"/>
          </a:xfrm>
        </p:spPr>
        <p:txBody>
          <a:bodyPr>
            <a:no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刪除主題教學活動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場地佈置費、租用音響費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等一次性活動，以長期深耕為主。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刪除三好標語及菜根譚校園環境佈置，已建置三好布告欄。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刪除去年三好活動社區推廣製作相關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DM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或宣傳品，改以投入社區服務，結合地方單位著力於獨居老人及弱勢家庭照顧來推廣三好精神。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每學期執行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次，兩學期共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次，捐助弱勢家庭生活用品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8000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﹞</a:t>
            </a: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刪除課程教學，改以邀請學區國小參與三好課程與本校學生合作學習，擴及社區，製作感恩食物發送社區弱勢，培養惜福善施品德。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食材一式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10000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元、包裝容器一式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2000</a:t>
            </a:r>
            <a:r>
              <a:rPr lang="zh-TW" altLang="en-US" sz="240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元、交通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費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6000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元及講師鐘點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1600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﹞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7734300" y="1023867"/>
            <a:ext cx="3980130" cy="3349641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b="1" dirty="0" smtClean="0">
                <a:latin typeface="標楷體" pitchFamily="65" charset="-120"/>
                <a:ea typeface="標楷體" pitchFamily="65" charset="-120"/>
              </a:rPr>
              <a:t>感謝聆聽與</a:t>
            </a:r>
            <a:r>
              <a:rPr lang="en-US" altLang="zh-TW" sz="72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72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7200" b="1" dirty="0" smtClean="0">
                <a:latin typeface="標楷體" pitchFamily="65" charset="-120"/>
                <a:ea typeface="標楷體" pitchFamily="65" charset="-120"/>
              </a:rPr>
              <a:t>指教</a:t>
            </a:r>
            <a:endParaRPr lang="zh-TW" altLang="en-US" sz="7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latin typeface="標楷體" pitchFamily="65" charset="-120"/>
                <a:ea typeface="標楷體" pitchFamily="65" charset="-120"/>
              </a:rPr>
              <a:t>簡報大綱</a:t>
            </a:r>
            <a:endParaRPr lang="zh-TW" altLang="en-US" sz="6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33700" y="2438399"/>
            <a:ext cx="8868440" cy="416441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sz="4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學校簡介</a:t>
            </a:r>
          </a:p>
          <a:p>
            <a:pPr>
              <a:lnSpc>
                <a:spcPct val="120000"/>
              </a:lnSpc>
            </a:pPr>
            <a:r>
              <a:rPr lang="zh-TW" altLang="en-US" sz="4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學生組成</a:t>
            </a:r>
          </a:p>
          <a:p>
            <a:pPr>
              <a:lnSpc>
                <a:spcPct val="120000"/>
              </a:lnSpc>
            </a:pPr>
            <a:r>
              <a:rPr lang="zh-TW" altLang="en-US" sz="4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申請三好校園緣由</a:t>
            </a:r>
            <a:endParaRPr lang="en-US" altLang="zh-TW" sz="46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今年推廣三好校園之重點計畫＆特色</a:t>
            </a:r>
            <a:endParaRPr lang="en-US" altLang="zh-TW" sz="46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申請計畫及經費修正說明</a:t>
            </a:r>
            <a:endParaRPr lang="en-US" altLang="zh-TW" sz="46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結語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56200" y="983014"/>
            <a:ext cx="6516174" cy="1015906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學校簡介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5175213" y="2215929"/>
            <a:ext cx="6824219" cy="16600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1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本學年度共有三個年級合計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含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個資源班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1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嘉義縣偏遠學校（嘉義縣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六腳鄉）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6" descr="http://pic.pimg.tw/smallname/11863041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0" y="3993639"/>
            <a:ext cx="6756400" cy="264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IN7A\Desktop\103校刊照片\口琴管樂旗隊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358900"/>
            <a:ext cx="4587716" cy="378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申請三好校園理由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37000" y="2120900"/>
            <a:ext cx="8039100" cy="345440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網路及大眾媒體負面影響</a:t>
            </a:r>
            <a:endParaRPr lang="en-US" altLang="zh-TW" sz="40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本校弱勢學生佔約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50%</a:t>
            </a:r>
          </a:p>
          <a:p>
            <a:pPr>
              <a:lnSpc>
                <a:spcPct val="110000"/>
              </a:lnSpc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家庭教育無法彰顯，需仰賴學校教育</a:t>
            </a:r>
            <a:endParaRPr lang="en-US" altLang="zh-TW" sz="40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公家部門經費有限</a:t>
            </a:r>
            <a:endParaRPr lang="en-US" altLang="zh-TW" sz="40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304800" y="444500"/>
            <a:ext cx="3530600" cy="5092700"/>
            <a:chOff x="395536" y="188640"/>
            <a:chExt cx="3960440" cy="5149412"/>
          </a:xfrm>
        </p:grpSpPr>
        <p:pic>
          <p:nvPicPr>
            <p:cNvPr id="8" name="Picture 2" descr="\\Nas2015\分享各年度照片\104學年度照片區\1050521三好頒獎典禮(宜蘭佛光大學)\14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7544" y="188640"/>
              <a:ext cx="2700000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矩形 9"/>
            <p:cNvSpPr/>
            <p:nvPr/>
          </p:nvSpPr>
          <p:spPr>
            <a:xfrm>
              <a:off x="395536" y="4005064"/>
              <a:ext cx="3960440" cy="1332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第四屆、第五屆</a:t>
              </a:r>
              <a:endParaRPr lang="en-US" altLang="zh-TW" sz="24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zh-TW" sz="24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三</a:t>
              </a:r>
              <a:r>
                <a:rPr lang="zh-TW" altLang="zh-TW" sz="24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好校園獎</a:t>
              </a:r>
              <a:endParaRPr lang="zh-TW" altLang="en-US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7413" y="265317"/>
            <a:ext cx="8770571" cy="941478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推行三好校園之重點計畫及特色 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188"/>
          <p:cNvGrpSpPr>
            <a:grpSpLocks/>
          </p:cNvGrpSpPr>
          <p:nvPr/>
        </p:nvGrpSpPr>
        <p:grpSpPr bwMode="auto">
          <a:xfrm>
            <a:off x="-828675" y="3544435"/>
            <a:ext cx="13020675" cy="3030537"/>
            <a:chOff x="247" y="4566"/>
            <a:chExt cx="3829" cy="1431"/>
          </a:xfrm>
        </p:grpSpPr>
        <p:grpSp>
          <p:nvGrpSpPr>
            <p:cNvPr id="7" name="Group 189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46" name="Line 19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7" name="Line 19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8" name="Line 19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9" name="Line 19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0" name="Line 19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" name="Line 19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" name="Line 19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" name="Line 19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4" name="Line 19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5" name="Line 19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6" name="Line 20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7" name="Line 20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8" name="Line 20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9" name="Line 20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0" name="Line 204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1" name="Line 20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2" name="Line 20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3" name="Line 20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4" name="Line 20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" name="Line 20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6" name="Line 21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8" name="Group 211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25" name="Line 21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6" name="Line 21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43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7" name="Line 21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687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8" name="Line 215"/>
              <p:cNvSpPr>
                <a:spLocks noChangeShapeType="1"/>
              </p:cNvSpPr>
              <p:nvPr/>
            </p:nvSpPr>
            <p:spPr bwMode="auto">
              <a:xfrm flipH="1">
                <a:off x="371" y="1824"/>
                <a:ext cx="2483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9" name="Line 216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" name="Line 217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" name="Line 218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" name="Line 219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3" name="Line 220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" name="Line 221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" name="Line 22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39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6" name="Line 22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067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7" name="Line 22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919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8" name="Line 225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770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9" name="Line 22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0" name="Line 22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" name="Line 22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" name="Line 22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3" name="Line 23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4" name="Line 23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5" name="Line 23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9" name="Group 233"/>
            <p:cNvGrpSpPr>
              <a:grpSpLocks/>
            </p:cNvGrpSpPr>
            <p:nvPr/>
          </p:nvGrpSpPr>
          <p:grpSpPr bwMode="auto">
            <a:xfrm>
              <a:off x="247" y="4581"/>
              <a:ext cx="3829" cy="1220"/>
              <a:chOff x="235" y="1844"/>
              <a:chExt cx="5241" cy="1605"/>
            </a:xfrm>
          </p:grpSpPr>
          <p:grpSp>
            <p:nvGrpSpPr>
              <p:cNvPr id="10" name="Group 234"/>
              <p:cNvGrpSpPr>
                <a:grpSpLocks/>
              </p:cNvGrpSpPr>
              <p:nvPr/>
            </p:nvGrpSpPr>
            <p:grpSpPr bwMode="auto">
              <a:xfrm>
                <a:off x="235" y="2750"/>
                <a:ext cx="5241" cy="699"/>
                <a:chOff x="235" y="2750"/>
                <a:chExt cx="5241" cy="699"/>
              </a:xfrm>
            </p:grpSpPr>
            <p:sp>
              <p:nvSpPr>
                <p:cNvPr id="21" name="Line 235"/>
                <p:cNvSpPr>
                  <a:spLocks noChangeShapeType="1"/>
                </p:cNvSpPr>
                <p:nvPr/>
              </p:nvSpPr>
              <p:spPr bwMode="auto">
                <a:xfrm>
                  <a:off x="235" y="3449"/>
                  <a:ext cx="5241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Line 236"/>
                <p:cNvSpPr>
                  <a:spLocks noChangeShapeType="1"/>
                </p:cNvSpPr>
                <p:nvPr/>
              </p:nvSpPr>
              <p:spPr bwMode="auto">
                <a:xfrm>
                  <a:off x="235" y="3191"/>
                  <a:ext cx="5241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Line 237"/>
                <p:cNvSpPr>
                  <a:spLocks noChangeShapeType="1"/>
                </p:cNvSpPr>
                <p:nvPr/>
              </p:nvSpPr>
              <p:spPr bwMode="auto">
                <a:xfrm>
                  <a:off x="235" y="2958"/>
                  <a:ext cx="5239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4" name="Line 238"/>
                <p:cNvSpPr>
                  <a:spLocks noChangeShapeType="1"/>
                </p:cNvSpPr>
                <p:nvPr/>
              </p:nvSpPr>
              <p:spPr bwMode="auto">
                <a:xfrm>
                  <a:off x="235" y="2750"/>
                  <a:ext cx="5239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1" name="Group 239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12" name="Line 240"/>
                <p:cNvSpPr>
                  <a:spLocks noChangeShapeType="1"/>
                </p:cNvSpPr>
                <p:nvPr/>
              </p:nvSpPr>
              <p:spPr bwMode="auto">
                <a:xfrm>
                  <a:off x="235" y="2572"/>
                  <a:ext cx="5241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3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4" name="Line 242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5" name="Line 243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6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" name="Line 245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8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Line 247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0" name="Line 248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</p:grp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720100" y="1415141"/>
          <a:ext cx="10165614" cy="492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304800"/>
            <a:ext cx="12192000" cy="143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114" y="-174171"/>
            <a:ext cx="8581571" cy="1023257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五大核心價值、</a:t>
            </a:r>
            <a:r>
              <a:rPr lang="zh-TW" altLang="zh-TW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十大推動策略</a:t>
            </a:r>
            <a:endParaRPr lang="en-US" sz="48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" y="698501"/>
            <a:ext cx="11680722" cy="1492250"/>
            <a:chOff x="1" y="698501"/>
            <a:chExt cx="11680722" cy="1492250"/>
          </a:xfrm>
        </p:grpSpPr>
        <p:sp>
          <p:nvSpPr>
            <p:cNvPr id="7" name="Rectangle 5"/>
            <p:cNvSpPr/>
            <p:nvPr/>
          </p:nvSpPr>
          <p:spPr>
            <a:xfrm>
              <a:off x="1" y="953396"/>
              <a:ext cx="3314705" cy="1237355"/>
            </a:xfrm>
            <a:custGeom>
              <a:avLst/>
              <a:gdLst>
                <a:gd name="connsiteX0" fmla="*/ 0 w 2486029"/>
                <a:gd name="connsiteY0" fmla="*/ 0 h 1237355"/>
                <a:gd name="connsiteX1" fmla="*/ 2486029 w 2486029"/>
                <a:gd name="connsiteY1" fmla="*/ 0 h 1237355"/>
                <a:gd name="connsiteX2" fmla="*/ 2486029 w 2486029"/>
                <a:gd name="connsiteY2" fmla="*/ 1237355 h 1237355"/>
                <a:gd name="connsiteX3" fmla="*/ 0 w 2486029"/>
                <a:gd name="connsiteY3" fmla="*/ 1237355 h 1237355"/>
                <a:gd name="connsiteX4" fmla="*/ 0 w 2486029"/>
                <a:gd name="connsiteY4" fmla="*/ 0 h 1237355"/>
                <a:gd name="connsiteX0" fmla="*/ 0 w 2486029"/>
                <a:gd name="connsiteY0" fmla="*/ 10757 h 1248112"/>
                <a:gd name="connsiteX1" fmla="*/ 1550114 w 2486029"/>
                <a:gd name="connsiteY1" fmla="*/ 0 h 1248112"/>
                <a:gd name="connsiteX2" fmla="*/ 2486029 w 2486029"/>
                <a:gd name="connsiteY2" fmla="*/ 1248112 h 1248112"/>
                <a:gd name="connsiteX3" fmla="*/ 0 w 2486029"/>
                <a:gd name="connsiteY3" fmla="*/ 1248112 h 1248112"/>
                <a:gd name="connsiteX4" fmla="*/ 0 w 2486029"/>
                <a:gd name="connsiteY4" fmla="*/ 10757 h 1248112"/>
                <a:gd name="connsiteX0" fmla="*/ 0 w 2486029"/>
                <a:gd name="connsiteY0" fmla="*/ 0 h 1237355"/>
                <a:gd name="connsiteX1" fmla="*/ 1547733 w 2486029"/>
                <a:gd name="connsiteY1" fmla="*/ 5911 h 1237355"/>
                <a:gd name="connsiteX2" fmla="*/ 2486029 w 2486029"/>
                <a:gd name="connsiteY2" fmla="*/ 1237355 h 1237355"/>
                <a:gd name="connsiteX3" fmla="*/ 0 w 2486029"/>
                <a:gd name="connsiteY3" fmla="*/ 1237355 h 1237355"/>
                <a:gd name="connsiteX4" fmla="*/ 0 w 2486029"/>
                <a:gd name="connsiteY4" fmla="*/ 0 h 123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6029" h="1237355">
                  <a:moveTo>
                    <a:pt x="0" y="0"/>
                  </a:moveTo>
                  <a:lnTo>
                    <a:pt x="1547733" y="5911"/>
                  </a:lnTo>
                  <a:lnTo>
                    <a:pt x="2486029" y="1237355"/>
                  </a:lnTo>
                  <a:lnTo>
                    <a:pt x="0" y="1237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6"/>
            <p:cNvSpPr/>
            <p:nvPr/>
          </p:nvSpPr>
          <p:spPr>
            <a:xfrm>
              <a:off x="545054" y="698501"/>
              <a:ext cx="1606476" cy="1147782"/>
            </a:xfrm>
            <a:prstGeom prst="rect">
              <a:avLst/>
            </a:prstGeom>
            <a:solidFill>
              <a:srgbClr val="B29C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三好精神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Pentagon 27"/>
            <p:cNvSpPr/>
            <p:nvPr/>
          </p:nvSpPr>
          <p:spPr>
            <a:xfrm>
              <a:off x="3244646" y="927100"/>
              <a:ext cx="8436077" cy="1263651"/>
            </a:xfrm>
            <a:prstGeom prst="homePlate">
              <a:avLst>
                <a:gd name="adj" fmla="val 41466"/>
              </a:avLst>
            </a:prstGeom>
            <a:solidFill>
              <a:srgbClr val="B29C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just"/>
              <a:r>
                <a:rPr lang="zh-TW" altLang="zh-TW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一、納入校務發展計畫</a:t>
              </a:r>
              <a:r>
                <a:rPr lang="zh-TW" altLang="en-US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。    </a:t>
              </a:r>
              <a:endParaRPr lang="en-US" altLang="zh-TW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just"/>
              <a:r>
                <a:rPr lang="zh-TW" altLang="zh-TW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二、教師專業與生命成長活動</a:t>
              </a:r>
              <a:r>
                <a:rPr lang="zh-TW" altLang="en-US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。</a:t>
              </a:r>
              <a:endParaRPr lang="en-US" altLang="zh-TW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just"/>
              <a:r>
                <a:rPr lang="zh-TW" altLang="zh-TW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三、彰顯「三好校園」之校園景觀與制度</a:t>
              </a:r>
              <a:r>
                <a:rPr lang="zh-TW" altLang="en-US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。</a:t>
              </a:r>
              <a:endParaRPr lang="en-US" altLang="zh-TW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just"/>
              <a:r>
                <a:rPr lang="zh-TW" altLang="zh-TW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四、建立自我檢核與改善</a:t>
              </a:r>
              <a:r>
                <a:rPr lang="zh-TW" altLang="en-US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。</a:t>
              </a:r>
              <a:endPara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Parallelogram 28"/>
            <p:cNvSpPr/>
            <p:nvPr/>
          </p:nvSpPr>
          <p:spPr>
            <a:xfrm rot="16200000">
              <a:off x="1993344" y="869389"/>
              <a:ext cx="1479551" cy="1163173"/>
            </a:xfrm>
            <a:prstGeom prst="parallelogram">
              <a:avLst>
                <a:gd name="adj" fmla="val 39609"/>
              </a:avLst>
            </a:prstGeom>
            <a:solidFill>
              <a:srgbClr val="866D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entagon 32"/>
          <p:cNvSpPr/>
          <p:nvPr/>
        </p:nvSpPr>
        <p:spPr>
          <a:xfrm>
            <a:off x="3244646" y="2421755"/>
            <a:ext cx="8436077" cy="892885"/>
          </a:xfrm>
          <a:prstGeom prst="homePlate">
            <a:avLst>
              <a:gd name="adj" fmla="val 41466"/>
            </a:avLst>
          </a:prstGeom>
          <a:solidFill>
            <a:srgbClr val="FE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just"/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五、行政團隊品德領導</a:t>
            </a:r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  </a:t>
            </a:r>
            <a:endParaRPr lang="en-US" altLang="zh-TW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 algn="just"/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六、親職與社區心三好活動</a:t>
            </a:r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 </a:t>
            </a:r>
            <a:r>
              <a:rPr lang="en-US" altLang="zh-TW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1" y="2077285"/>
            <a:ext cx="3314705" cy="1237355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1"/>
          <p:cNvSpPr/>
          <p:nvPr/>
        </p:nvSpPr>
        <p:spPr>
          <a:xfrm>
            <a:off x="545054" y="2077286"/>
            <a:ext cx="1606476" cy="892885"/>
          </a:xfrm>
          <a:prstGeom prst="rect">
            <a:avLst/>
          </a:prstGeom>
          <a:solidFill>
            <a:srgbClr val="FE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心存</a:t>
            </a:r>
            <a:endPara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感恩念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Parallelogram 33"/>
          <p:cNvSpPr/>
          <p:nvPr/>
        </p:nvSpPr>
        <p:spPr>
          <a:xfrm rot="16200000">
            <a:off x="2114442" y="2114376"/>
            <a:ext cx="1237354" cy="1163173"/>
          </a:xfrm>
          <a:prstGeom prst="parallelogram">
            <a:avLst>
              <a:gd name="adj" fmla="val 39609"/>
            </a:avLst>
          </a:prstGeom>
          <a:solidFill>
            <a:srgbClr val="C31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37"/>
          <p:cNvSpPr/>
          <p:nvPr/>
        </p:nvSpPr>
        <p:spPr>
          <a:xfrm>
            <a:off x="3244646" y="3545644"/>
            <a:ext cx="8436077" cy="892885"/>
          </a:xfrm>
          <a:prstGeom prst="homePlate">
            <a:avLst>
              <a:gd name="adj" fmla="val 41466"/>
            </a:avLst>
          </a:prstGeom>
          <a:solidFill>
            <a:srgbClr val="1D1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just"/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zh-TW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列入課程及生活教育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1" y="3201174"/>
            <a:ext cx="3314705" cy="1237355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6"/>
          <p:cNvSpPr/>
          <p:nvPr/>
        </p:nvSpPr>
        <p:spPr>
          <a:xfrm>
            <a:off x="545054" y="3201174"/>
            <a:ext cx="1606476" cy="892885"/>
          </a:xfrm>
          <a:prstGeom prst="rect">
            <a:avLst/>
          </a:prstGeom>
          <a:solidFill>
            <a:srgbClr val="1D1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口說</a:t>
            </a:r>
          </a:p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良善言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Parallelogram 38"/>
          <p:cNvSpPr/>
          <p:nvPr/>
        </p:nvSpPr>
        <p:spPr>
          <a:xfrm rot="16200000">
            <a:off x="2114442" y="3238265"/>
            <a:ext cx="1237354" cy="1163173"/>
          </a:xfrm>
          <a:prstGeom prst="parallelogram">
            <a:avLst>
              <a:gd name="adj" fmla="val 3960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42"/>
          <p:cNvSpPr/>
          <p:nvPr/>
        </p:nvSpPr>
        <p:spPr>
          <a:xfrm>
            <a:off x="3244646" y="4669533"/>
            <a:ext cx="8436077" cy="892885"/>
          </a:xfrm>
          <a:prstGeom prst="homePlate">
            <a:avLst>
              <a:gd name="adj" fmla="val 41466"/>
            </a:avLst>
          </a:prstGeom>
          <a:solidFill>
            <a:srgbClr val="3B4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just"/>
            <a:r>
              <a:rPr lang="zh-TW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八、發展各類融入「三好活動」、社區服務及藝文等活動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 algn="just"/>
            <a:r>
              <a:rPr lang="zh-TW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九、統整運用校內外資源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Rectangle 5"/>
          <p:cNvSpPr/>
          <p:nvPr/>
        </p:nvSpPr>
        <p:spPr>
          <a:xfrm>
            <a:off x="1" y="4325063"/>
            <a:ext cx="3314705" cy="1237355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1"/>
          <p:cNvSpPr/>
          <p:nvPr/>
        </p:nvSpPr>
        <p:spPr>
          <a:xfrm>
            <a:off x="545054" y="4325064"/>
            <a:ext cx="1606476" cy="892885"/>
          </a:xfrm>
          <a:prstGeom prst="rect">
            <a:avLst/>
          </a:prstGeom>
          <a:solidFill>
            <a:srgbClr val="3B4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手做</a:t>
            </a:r>
          </a:p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服務事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Parallelogram 43"/>
          <p:cNvSpPr/>
          <p:nvPr/>
        </p:nvSpPr>
        <p:spPr>
          <a:xfrm rot="16200000">
            <a:off x="2114442" y="4362154"/>
            <a:ext cx="1237354" cy="1163173"/>
          </a:xfrm>
          <a:prstGeom prst="parallelogram">
            <a:avLst>
              <a:gd name="adj" fmla="val 39609"/>
            </a:avLst>
          </a:prstGeom>
          <a:solidFill>
            <a:srgbClr val="212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47"/>
          <p:cNvSpPr/>
          <p:nvPr/>
        </p:nvSpPr>
        <p:spPr>
          <a:xfrm>
            <a:off x="3244646" y="5793422"/>
            <a:ext cx="8436077" cy="892885"/>
          </a:xfrm>
          <a:prstGeom prst="homePlate">
            <a:avLst>
              <a:gd name="adj" fmla="val 41466"/>
            </a:avLst>
          </a:prstGeom>
          <a:solidFill>
            <a:srgbClr val="31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just"/>
            <a:r>
              <a:rPr lang="zh-TW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十、多元評量學生品德認知、情意與行動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1" y="5448952"/>
            <a:ext cx="3314705" cy="1237355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6"/>
          <p:cNvSpPr/>
          <p:nvPr/>
        </p:nvSpPr>
        <p:spPr>
          <a:xfrm>
            <a:off x="545054" y="5448953"/>
            <a:ext cx="1606476" cy="892885"/>
          </a:xfrm>
          <a:prstGeom prst="rect">
            <a:avLst/>
          </a:prstGeom>
          <a:solidFill>
            <a:srgbClr val="31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身學</a:t>
            </a:r>
          </a:p>
          <a:p>
            <a:pPr algn="ctr"/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好技能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Parallelogram 48"/>
          <p:cNvSpPr/>
          <p:nvPr/>
        </p:nvSpPr>
        <p:spPr>
          <a:xfrm rot="16200000">
            <a:off x="2114442" y="5486043"/>
            <a:ext cx="1237354" cy="1163173"/>
          </a:xfrm>
          <a:prstGeom prst="parallelogram">
            <a:avLst>
              <a:gd name="adj" fmla="val 39609"/>
            </a:avLst>
          </a:prstGeom>
          <a:solidFill>
            <a:srgbClr val="214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群組 26"/>
          <p:cNvGrpSpPr/>
          <p:nvPr/>
        </p:nvGrpSpPr>
        <p:grpSpPr>
          <a:xfrm rot="554577">
            <a:off x="9701088" y="-169168"/>
            <a:ext cx="2160712" cy="1896368"/>
            <a:chOff x="11860088" y="4174232"/>
            <a:chExt cx="2160712" cy="1896368"/>
          </a:xfrm>
        </p:grpSpPr>
        <p:grpSp>
          <p:nvGrpSpPr>
            <p:cNvPr id="28" name="Group 15"/>
            <p:cNvGrpSpPr>
              <a:grpSpLocks/>
            </p:cNvGrpSpPr>
            <p:nvPr/>
          </p:nvGrpSpPr>
          <p:grpSpPr bwMode="auto">
            <a:xfrm>
              <a:off x="11860088" y="4174232"/>
              <a:ext cx="2160712" cy="1896368"/>
              <a:chOff x="883578" y="924689"/>
              <a:chExt cx="2416287" cy="2357729"/>
            </a:xfrm>
            <a:solidFill>
              <a:srgbClr val="C00000"/>
            </a:solidFill>
          </p:grpSpPr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883578" y="924689"/>
                <a:ext cx="2416287" cy="2357729"/>
              </a:xfrm>
              <a:custGeom>
                <a:avLst/>
                <a:gdLst/>
                <a:ahLst/>
                <a:cxnLst>
                  <a:cxn ang="0">
                    <a:pos x="1613" y="210"/>
                  </a:cxn>
                  <a:cxn ang="0">
                    <a:pos x="1360" y="674"/>
                  </a:cxn>
                  <a:cxn ang="0">
                    <a:pos x="732" y="749"/>
                  </a:cxn>
                  <a:cxn ang="0">
                    <a:pos x="468" y="1245"/>
                  </a:cxn>
                  <a:cxn ang="0">
                    <a:pos x="543" y="1681"/>
                  </a:cxn>
                  <a:cxn ang="0">
                    <a:pos x="50" y="2188"/>
                  </a:cxn>
                  <a:cxn ang="0">
                    <a:pos x="228" y="2752"/>
                  </a:cxn>
                  <a:cxn ang="0">
                    <a:pos x="343" y="3352"/>
                  </a:cxn>
                  <a:cxn ang="0">
                    <a:pos x="478" y="3841"/>
                  </a:cxn>
                  <a:cxn ang="0">
                    <a:pos x="1117" y="4048"/>
                  </a:cxn>
                  <a:cxn ang="0">
                    <a:pos x="1356" y="4540"/>
                  </a:cxn>
                  <a:cxn ang="0">
                    <a:pos x="1892" y="4755"/>
                  </a:cxn>
                  <a:cxn ang="0">
                    <a:pos x="2384" y="4530"/>
                  </a:cxn>
                  <a:cxn ang="0">
                    <a:pos x="2994" y="4837"/>
                  </a:cxn>
                  <a:cxn ang="0">
                    <a:pos x="3448" y="4573"/>
                  </a:cxn>
                  <a:cxn ang="0">
                    <a:pos x="3748" y="4208"/>
                  </a:cxn>
                  <a:cxn ang="0">
                    <a:pos x="4340" y="4066"/>
                  </a:cxn>
                  <a:cxn ang="0">
                    <a:pos x="4515" y="3494"/>
                  </a:cxn>
                  <a:cxn ang="0">
                    <a:pos x="4686" y="3041"/>
                  </a:cxn>
                  <a:cxn ang="0">
                    <a:pos x="4961" y="2570"/>
                  </a:cxn>
                  <a:cxn ang="0">
                    <a:pos x="4658" y="2013"/>
                  </a:cxn>
                  <a:cxn ang="0">
                    <a:pos x="4647" y="1517"/>
                  </a:cxn>
                  <a:cxn ang="0">
                    <a:pos x="4515" y="1031"/>
                  </a:cxn>
                  <a:cxn ang="0">
                    <a:pos x="3876" y="821"/>
                  </a:cxn>
                  <a:cxn ang="0">
                    <a:pos x="3637" y="328"/>
                  </a:cxn>
                  <a:cxn ang="0">
                    <a:pos x="3102" y="114"/>
                  </a:cxn>
                  <a:cxn ang="0">
                    <a:pos x="2609" y="342"/>
                  </a:cxn>
                  <a:cxn ang="0">
                    <a:pos x="1999" y="32"/>
                  </a:cxn>
                  <a:cxn ang="0">
                    <a:pos x="2520" y="217"/>
                  </a:cxn>
                  <a:cxn ang="0">
                    <a:pos x="3212" y="71"/>
                  </a:cxn>
                  <a:cxn ang="0">
                    <a:pos x="3633" y="274"/>
                  </a:cxn>
                  <a:cxn ang="0">
                    <a:pos x="3876" y="788"/>
                  </a:cxn>
                  <a:cxn ang="0">
                    <a:pos x="4483" y="956"/>
                  </a:cxn>
                  <a:cxn ang="0">
                    <a:pos x="4690" y="1403"/>
                  </a:cxn>
                  <a:cxn ang="0">
                    <a:pos x="4761" y="2070"/>
                  </a:cxn>
                  <a:cxn ang="0">
                    <a:pos x="4993" y="2584"/>
                  </a:cxn>
                  <a:cxn ang="0">
                    <a:pos x="4604" y="3137"/>
                  </a:cxn>
                  <a:cxn ang="0">
                    <a:pos x="4551" y="3737"/>
                  </a:cxn>
                  <a:cxn ang="0">
                    <a:pos x="4187" y="4191"/>
                  </a:cxn>
                  <a:cxn ang="0">
                    <a:pos x="3594" y="4365"/>
                  </a:cxn>
                  <a:cxn ang="0">
                    <a:pos x="3127" y="4855"/>
                  </a:cxn>
                  <a:cxn ang="0">
                    <a:pos x="2577" y="4730"/>
                  </a:cxn>
                  <a:cxn ang="0">
                    <a:pos x="1895" y="4787"/>
                  </a:cxn>
                  <a:cxn ang="0">
                    <a:pos x="1428" y="4665"/>
                  </a:cxn>
                  <a:cxn ang="0">
                    <a:pos x="1146" y="4080"/>
                  </a:cxn>
                  <a:cxn ang="0">
                    <a:pos x="589" y="3966"/>
                  </a:cxn>
                  <a:cxn ang="0">
                    <a:pos x="307" y="3552"/>
                  </a:cxn>
                  <a:cxn ang="0">
                    <a:pos x="325" y="2888"/>
                  </a:cxn>
                  <a:cxn ang="0">
                    <a:pos x="0" y="2316"/>
                  </a:cxn>
                  <a:cxn ang="0">
                    <a:pos x="282" y="1809"/>
                  </a:cxn>
                  <a:cxn ang="0">
                    <a:pos x="435" y="1245"/>
                  </a:cxn>
                  <a:cxn ang="0">
                    <a:pos x="632" y="778"/>
                  </a:cxn>
                  <a:cxn ang="0">
                    <a:pos x="1242" y="628"/>
                  </a:cxn>
                  <a:cxn ang="0">
                    <a:pos x="1624" y="153"/>
                  </a:cxn>
                </a:cxnLst>
                <a:rect l="0" t="0" r="r" b="b"/>
                <a:pathLst>
                  <a:path w="4993" h="4872">
                    <a:moveTo>
                      <a:pt x="1999" y="32"/>
                    </a:moveTo>
                    <a:lnTo>
                      <a:pt x="1934" y="35"/>
                    </a:lnTo>
                    <a:lnTo>
                      <a:pt x="1874" y="46"/>
                    </a:lnTo>
                    <a:lnTo>
                      <a:pt x="1781" y="82"/>
                    </a:lnTo>
                    <a:lnTo>
                      <a:pt x="1692" y="135"/>
                    </a:lnTo>
                    <a:lnTo>
                      <a:pt x="1613" y="210"/>
                    </a:lnTo>
                    <a:lnTo>
                      <a:pt x="1542" y="299"/>
                    </a:lnTo>
                    <a:lnTo>
                      <a:pt x="1481" y="407"/>
                    </a:lnTo>
                    <a:lnTo>
                      <a:pt x="1424" y="528"/>
                    </a:lnTo>
                    <a:lnTo>
                      <a:pt x="1378" y="664"/>
                    </a:lnTo>
                    <a:lnTo>
                      <a:pt x="1371" y="678"/>
                    </a:lnTo>
                    <a:lnTo>
                      <a:pt x="1360" y="674"/>
                    </a:lnTo>
                    <a:lnTo>
                      <a:pt x="1246" y="660"/>
                    </a:lnTo>
                    <a:lnTo>
                      <a:pt x="1142" y="656"/>
                    </a:lnTo>
                    <a:lnTo>
                      <a:pt x="1024" y="664"/>
                    </a:lnTo>
                    <a:lnTo>
                      <a:pt x="917" y="681"/>
                    </a:lnTo>
                    <a:lnTo>
                      <a:pt x="817" y="710"/>
                    </a:lnTo>
                    <a:lnTo>
                      <a:pt x="732" y="749"/>
                    </a:lnTo>
                    <a:lnTo>
                      <a:pt x="653" y="803"/>
                    </a:lnTo>
                    <a:lnTo>
                      <a:pt x="589" y="867"/>
                    </a:lnTo>
                    <a:lnTo>
                      <a:pt x="535" y="946"/>
                    </a:lnTo>
                    <a:lnTo>
                      <a:pt x="500" y="1038"/>
                    </a:lnTo>
                    <a:lnTo>
                      <a:pt x="475" y="1138"/>
                    </a:lnTo>
                    <a:lnTo>
                      <a:pt x="468" y="1245"/>
                    </a:lnTo>
                    <a:lnTo>
                      <a:pt x="471" y="1342"/>
                    </a:lnTo>
                    <a:lnTo>
                      <a:pt x="489" y="1442"/>
                    </a:lnTo>
                    <a:lnTo>
                      <a:pt x="514" y="1549"/>
                    </a:lnTo>
                    <a:lnTo>
                      <a:pt x="550" y="1660"/>
                    </a:lnTo>
                    <a:lnTo>
                      <a:pt x="553" y="1674"/>
                    </a:lnTo>
                    <a:lnTo>
                      <a:pt x="543" y="1681"/>
                    </a:lnTo>
                    <a:lnTo>
                      <a:pt x="418" y="1752"/>
                    </a:lnTo>
                    <a:lnTo>
                      <a:pt x="307" y="1831"/>
                    </a:lnTo>
                    <a:lnTo>
                      <a:pt x="214" y="1913"/>
                    </a:lnTo>
                    <a:lnTo>
                      <a:pt x="143" y="2002"/>
                    </a:lnTo>
                    <a:lnTo>
                      <a:pt x="86" y="2091"/>
                    </a:lnTo>
                    <a:lnTo>
                      <a:pt x="50" y="2188"/>
                    </a:lnTo>
                    <a:lnTo>
                      <a:pt x="32" y="2288"/>
                    </a:lnTo>
                    <a:lnTo>
                      <a:pt x="32" y="2316"/>
                    </a:lnTo>
                    <a:lnTo>
                      <a:pt x="46" y="2427"/>
                    </a:lnTo>
                    <a:lnTo>
                      <a:pt x="82" y="2538"/>
                    </a:lnTo>
                    <a:lnTo>
                      <a:pt x="146" y="2648"/>
                    </a:lnTo>
                    <a:lnTo>
                      <a:pt x="228" y="2752"/>
                    </a:lnTo>
                    <a:lnTo>
                      <a:pt x="335" y="2855"/>
                    </a:lnTo>
                    <a:lnTo>
                      <a:pt x="478" y="2963"/>
                    </a:lnTo>
                    <a:lnTo>
                      <a:pt x="471" y="2973"/>
                    </a:lnTo>
                    <a:lnTo>
                      <a:pt x="414" y="3105"/>
                    </a:lnTo>
                    <a:lnTo>
                      <a:pt x="371" y="3230"/>
                    </a:lnTo>
                    <a:lnTo>
                      <a:pt x="343" y="3352"/>
                    </a:lnTo>
                    <a:lnTo>
                      <a:pt x="335" y="3466"/>
                    </a:lnTo>
                    <a:lnTo>
                      <a:pt x="339" y="3548"/>
                    </a:lnTo>
                    <a:lnTo>
                      <a:pt x="357" y="3627"/>
                    </a:lnTo>
                    <a:lnTo>
                      <a:pt x="382" y="3698"/>
                    </a:lnTo>
                    <a:lnTo>
                      <a:pt x="418" y="3766"/>
                    </a:lnTo>
                    <a:lnTo>
                      <a:pt x="478" y="3841"/>
                    </a:lnTo>
                    <a:lnTo>
                      <a:pt x="553" y="3905"/>
                    </a:lnTo>
                    <a:lnTo>
                      <a:pt x="639" y="3955"/>
                    </a:lnTo>
                    <a:lnTo>
                      <a:pt x="742" y="3998"/>
                    </a:lnTo>
                    <a:lnTo>
                      <a:pt x="857" y="4026"/>
                    </a:lnTo>
                    <a:lnTo>
                      <a:pt x="982" y="4041"/>
                    </a:lnTo>
                    <a:lnTo>
                      <a:pt x="1117" y="4048"/>
                    </a:lnTo>
                    <a:lnTo>
                      <a:pt x="1171" y="4048"/>
                    </a:lnTo>
                    <a:lnTo>
                      <a:pt x="1174" y="4062"/>
                    </a:lnTo>
                    <a:lnTo>
                      <a:pt x="1206" y="4201"/>
                    </a:lnTo>
                    <a:lnTo>
                      <a:pt x="1246" y="4330"/>
                    </a:lnTo>
                    <a:lnTo>
                      <a:pt x="1296" y="4444"/>
                    </a:lnTo>
                    <a:lnTo>
                      <a:pt x="1356" y="4540"/>
                    </a:lnTo>
                    <a:lnTo>
                      <a:pt x="1428" y="4622"/>
                    </a:lnTo>
                    <a:lnTo>
                      <a:pt x="1506" y="4687"/>
                    </a:lnTo>
                    <a:lnTo>
                      <a:pt x="1595" y="4733"/>
                    </a:lnTo>
                    <a:lnTo>
                      <a:pt x="1688" y="4758"/>
                    </a:lnTo>
                    <a:lnTo>
                      <a:pt x="1781" y="4765"/>
                    </a:lnTo>
                    <a:lnTo>
                      <a:pt x="1892" y="4755"/>
                    </a:lnTo>
                    <a:lnTo>
                      <a:pt x="2006" y="4726"/>
                    </a:lnTo>
                    <a:lnTo>
                      <a:pt x="2120" y="4680"/>
                    </a:lnTo>
                    <a:lnTo>
                      <a:pt x="2241" y="4612"/>
                    </a:lnTo>
                    <a:lnTo>
                      <a:pt x="2363" y="4526"/>
                    </a:lnTo>
                    <a:lnTo>
                      <a:pt x="2373" y="4519"/>
                    </a:lnTo>
                    <a:lnTo>
                      <a:pt x="2384" y="4530"/>
                    </a:lnTo>
                    <a:lnTo>
                      <a:pt x="2488" y="4622"/>
                    </a:lnTo>
                    <a:lnTo>
                      <a:pt x="2588" y="4697"/>
                    </a:lnTo>
                    <a:lnTo>
                      <a:pt x="2691" y="4758"/>
                    </a:lnTo>
                    <a:lnTo>
                      <a:pt x="2795" y="4801"/>
                    </a:lnTo>
                    <a:lnTo>
                      <a:pt x="2895" y="4830"/>
                    </a:lnTo>
                    <a:lnTo>
                      <a:pt x="2994" y="4837"/>
                    </a:lnTo>
                    <a:lnTo>
                      <a:pt x="3055" y="4833"/>
                    </a:lnTo>
                    <a:lnTo>
                      <a:pt x="3119" y="4822"/>
                    </a:lnTo>
                    <a:lnTo>
                      <a:pt x="3212" y="4787"/>
                    </a:lnTo>
                    <a:lnTo>
                      <a:pt x="3298" y="4733"/>
                    </a:lnTo>
                    <a:lnTo>
                      <a:pt x="3376" y="4662"/>
                    </a:lnTo>
                    <a:lnTo>
                      <a:pt x="3448" y="4573"/>
                    </a:lnTo>
                    <a:lnTo>
                      <a:pt x="3512" y="4465"/>
                    </a:lnTo>
                    <a:lnTo>
                      <a:pt x="3569" y="4344"/>
                    </a:lnTo>
                    <a:lnTo>
                      <a:pt x="3615" y="4208"/>
                    </a:lnTo>
                    <a:lnTo>
                      <a:pt x="3619" y="4194"/>
                    </a:lnTo>
                    <a:lnTo>
                      <a:pt x="3633" y="4194"/>
                    </a:lnTo>
                    <a:lnTo>
                      <a:pt x="3748" y="4208"/>
                    </a:lnTo>
                    <a:lnTo>
                      <a:pt x="3851" y="4212"/>
                    </a:lnTo>
                    <a:lnTo>
                      <a:pt x="3969" y="4205"/>
                    </a:lnTo>
                    <a:lnTo>
                      <a:pt x="4076" y="4191"/>
                    </a:lnTo>
                    <a:lnTo>
                      <a:pt x="4176" y="4162"/>
                    </a:lnTo>
                    <a:lnTo>
                      <a:pt x="4261" y="4119"/>
                    </a:lnTo>
                    <a:lnTo>
                      <a:pt x="4340" y="4066"/>
                    </a:lnTo>
                    <a:lnTo>
                      <a:pt x="4404" y="4001"/>
                    </a:lnTo>
                    <a:lnTo>
                      <a:pt x="4454" y="3923"/>
                    </a:lnTo>
                    <a:lnTo>
                      <a:pt x="4493" y="3830"/>
                    </a:lnTo>
                    <a:lnTo>
                      <a:pt x="4515" y="3730"/>
                    </a:lnTo>
                    <a:lnTo>
                      <a:pt x="4522" y="3623"/>
                    </a:lnTo>
                    <a:lnTo>
                      <a:pt x="4515" y="3494"/>
                    </a:lnTo>
                    <a:lnTo>
                      <a:pt x="4486" y="3355"/>
                    </a:lnTo>
                    <a:lnTo>
                      <a:pt x="4444" y="3209"/>
                    </a:lnTo>
                    <a:lnTo>
                      <a:pt x="4440" y="3195"/>
                    </a:lnTo>
                    <a:lnTo>
                      <a:pt x="4451" y="3191"/>
                    </a:lnTo>
                    <a:lnTo>
                      <a:pt x="4576" y="3120"/>
                    </a:lnTo>
                    <a:lnTo>
                      <a:pt x="4686" y="3041"/>
                    </a:lnTo>
                    <a:lnTo>
                      <a:pt x="4775" y="2955"/>
                    </a:lnTo>
                    <a:lnTo>
                      <a:pt x="4850" y="2870"/>
                    </a:lnTo>
                    <a:lnTo>
                      <a:pt x="4908" y="2777"/>
                    </a:lnTo>
                    <a:lnTo>
                      <a:pt x="4943" y="2681"/>
                    </a:lnTo>
                    <a:lnTo>
                      <a:pt x="4957" y="2581"/>
                    </a:lnTo>
                    <a:lnTo>
                      <a:pt x="4961" y="2570"/>
                    </a:lnTo>
                    <a:lnTo>
                      <a:pt x="4961" y="2552"/>
                    </a:lnTo>
                    <a:lnTo>
                      <a:pt x="4947" y="2441"/>
                    </a:lnTo>
                    <a:lnTo>
                      <a:pt x="4911" y="2331"/>
                    </a:lnTo>
                    <a:lnTo>
                      <a:pt x="4847" y="2220"/>
                    </a:lnTo>
                    <a:lnTo>
                      <a:pt x="4765" y="2116"/>
                    </a:lnTo>
                    <a:lnTo>
                      <a:pt x="4658" y="2013"/>
                    </a:lnTo>
                    <a:lnTo>
                      <a:pt x="4529" y="1917"/>
                    </a:lnTo>
                    <a:lnTo>
                      <a:pt x="4515" y="1909"/>
                    </a:lnTo>
                    <a:lnTo>
                      <a:pt x="4522" y="1895"/>
                    </a:lnTo>
                    <a:lnTo>
                      <a:pt x="4579" y="1763"/>
                    </a:lnTo>
                    <a:lnTo>
                      <a:pt x="4622" y="1638"/>
                    </a:lnTo>
                    <a:lnTo>
                      <a:pt x="4647" y="1517"/>
                    </a:lnTo>
                    <a:lnTo>
                      <a:pt x="4654" y="1403"/>
                    </a:lnTo>
                    <a:lnTo>
                      <a:pt x="4651" y="1320"/>
                    </a:lnTo>
                    <a:lnTo>
                      <a:pt x="4636" y="1245"/>
                    </a:lnTo>
                    <a:lnTo>
                      <a:pt x="4611" y="1174"/>
                    </a:lnTo>
                    <a:lnTo>
                      <a:pt x="4576" y="1106"/>
                    </a:lnTo>
                    <a:lnTo>
                      <a:pt x="4515" y="1031"/>
                    </a:lnTo>
                    <a:lnTo>
                      <a:pt x="4440" y="967"/>
                    </a:lnTo>
                    <a:lnTo>
                      <a:pt x="4354" y="913"/>
                    </a:lnTo>
                    <a:lnTo>
                      <a:pt x="4251" y="871"/>
                    </a:lnTo>
                    <a:lnTo>
                      <a:pt x="4137" y="842"/>
                    </a:lnTo>
                    <a:lnTo>
                      <a:pt x="4012" y="828"/>
                    </a:lnTo>
                    <a:lnTo>
                      <a:pt x="3876" y="821"/>
                    </a:lnTo>
                    <a:lnTo>
                      <a:pt x="3822" y="821"/>
                    </a:lnTo>
                    <a:lnTo>
                      <a:pt x="3819" y="806"/>
                    </a:lnTo>
                    <a:lnTo>
                      <a:pt x="3787" y="667"/>
                    </a:lnTo>
                    <a:lnTo>
                      <a:pt x="3748" y="539"/>
                    </a:lnTo>
                    <a:lnTo>
                      <a:pt x="3698" y="428"/>
                    </a:lnTo>
                    <a:lnTo>
                      <a:pt x="3637" y="328"/>
                    </a:lnTo>
                    <a:lnTo>
                      <a:pt x="3566" y="249"/>
                    </a:lnTo>
                    <a:lnTo>
                      <a:pt x="3487" y="185"/>
                    </a:lnTo>
                    <a:lnTo>
                      <a:pt x="3398" y="139"/>
                    </a:lnTo>
                    <a:lnTo>
                      <a:pt x="3305" y="110"/>
                    </a:lnTo>
                    <a:lnTo>
                      <a:pt x="3212" y="103"/>
                    </a:lnTo>
                    <a:lnTo>
                      <a:pt x="3102" y="114"/>
                    </a:lnTo>
                    <a:lnTo>
                      <a:pt x="2987" y="142"/>
                    </a:lnTo>
                    <a:lnTo>
                      <a:pt x="2873" y="192"/>
                    </a:lnTo>
                    <a:lnTo>
                      <a:pt x="2752" y="260"/>
                    </a:lnTo>
                    <a:lnTo>
                      <a:pt x="2630" y="342"/>
                    </a:lnTo>
                    <a:lnTo>
                      <a:pt x="2620" y="349"/>
                    </a:lnTo>
                    <a:lnTo>
                      <a:pt x="2609" y="342"/>
                    </a:lnTo>
                    <a:lnTo>
                      <a:pt x="2506" y="249"/>
                    </a:lnTo>
                    <a:lnTo>
                      <a:pt x="2402" y="174"/>
                    </a:lnTo>
                    <a:lnTo>
                      <a:pt x="2298" y="110"/>
                    </a:lnTo>
                    <a:lnTo>
                      <a:pt x="2199" y="67"/>
                    </a:lnTo>
                    <a:lnTo>
                      <a:pt x="2095" y="42"/>
                    </a:lnTo>
                    <a:lnTo>
                      <a:pt x="1999" y="32"/>
                    </a:lnTo>
                    <a:close/>
                    <a:moveTo>
                      <a:pt x="1999" y="0"/>
                    </a:moveTo>
                    <a:lnTo>
                      <a:pt x="2102" y="10"/>
                    </a:lnTo>
                    <a:lnTo>
                      <a:pt x="2206" y="35"/>
                    </a:lnTo>
                    <a:lnTo>
                      <a:pt x="2309" y="78"/>
                    </a:lnTo>
                    <a:lnTo>
                      <a:pt x="2416" y="139"/>
                    </a:lnTo>
                    <a:lnTo>
                      <a:pt x="2520" y="217"/>
                    </a:lnTo>
                    <a:lnTo>
                      <a:pt x="2623" y="307"/>
                    </a:lnTo>
                    <a:lnTo>
                      <a:pt x="2745" y="224"/>
                    </a:lnTo>
                    <a:lnTo>
                      <a:pt x="2866" y="160"/>
                    </a:lnTo>
                    <a:lnTo>
                      <a:pt x="2984" y="110"/>
                    </a:lnTo>
                    <a:lnTo>
                      <a:pt x="3098" y="82"/>
                    </a:lnTo>
                    <a:lnTo>
                      <a:pt x="3212" y="71"/>
                    </a:lnTo>
                    <a:lnTo>
                      <a:pt x="3280" y="75"/>
                    </a:lnTo>
                    <a:lnTo>
                      <a:pt x="3344" y="85"/>
                    </a:lnTo>
                    <a:lnTo>
                      <a:pt x="3408" y="107"/>
                    </a:lnTo>
                    <a:lnTo>
                      <a:pt x="3491" y="150"/>
                    </a:lnTo>
                    <a:lnTo>
                      <a:pt x="3566" y="203"/>
                    </a:lnTo>
                    <a:lnTo>
                      <a:pt x="3633" y="274"/>
                    </a:lnTo>
                    <a:lnTo>
                      <a:pt x="3690" y="353"/>
                    </a:lnTo>
                    <a:lnTo>
                      <a:pt x="3744" y="446"/>
                    </a:lnTo>
                    <a:lnTo>
                      <a:pt x="3787" y="549"/>
                    </a:lnTo>
                    <a:lnTo>
                      <a:pt x="3819" y="664"/>
                    </a:lnTo>
                    <a:lnTo>
                      <a:pt x="3847" y="788"/>
                    </a:lnTo>
                    <a:lnTo>
                      <a:pt x="3876" y="788"/>
                    </a:lnTo>
                    <a:lnTo>
                      <a:pt x="3997" y="792"/>
                    </a:lnTo>
                    <a:lnTo>
                      <a:pt x="4112" y="806"/>
                    </a:lnTo>
                    <a:lnTo>
                      <a:pt x="4219" y="831"/>
                    </a:lnTo>
                    <a:lnTo>
                      <a:pt x="4315" y="863"/>
                    </a:lnTo>
                    <a:lnTo>
                      <a:pt x="4404" y="903"/>
                    </a:lnTo>
                    <a:lnTo>
                      <a:pt x="4483" y="956"/>
                    </a:lnTo>
                    <a:lnTo>
                      <a:pt x="4547" y="1017"/>
                    </a:lnTo>
                    <a:lnTo>
                      <a:pt x="4604" y="1088"/>
                    </a:lnTo>
                    <a:lnTo>
                      <a:pt x="4640" y="1160"/>
                    </a:lnTo>
                    <a:lnTo>
                      <a:pt x="4668" y="1235"/>
                    </a:lnTo>
                    <a:lnTo>
                      <a:pt x="4683" y="1317"/>
                    </a:lnTo>
                    <a:lnTo>
                      <a:pt x="4690" y="1403"/>
                    </a:lnTo>
                    <a:lnTo>
                      <a:pt x="4683" y="1517"/>
                    </a:lnTo>
                    <a:lnTo>
                      <a:pt x="4654" y="1638"/>
                    </a:lnTo>
                    <a:lnTo>
                      <a:pt x="4615" y="1767"/>
                    </a:lnTo>
                    <a:lnTo>
                      <a:pt x="4558" y="1899"/>
                    </a:lnTo>
                    <a:lnTo>
                      <a:pt x="4668" y="1981"/>
                    </a:lnTo>
                    <a:lnTo>
                      <a:pt x="4761" y="2070"/>
                    </a:lnTo>
                    <a:lnTo>
                      <a:pt x="4843" y="2159"/>
                    </a:lnTo>
                    <a:lnTo>
                      <a:pt x="4908" y="2256"/>
                    </a:lnTo>
                    <a:lnTo>
                      <a:pt x="4954" y="2352"/>
                    </a:lnTo>
                    <a:lnTo>
                      <a:pt x="4982" y="2452"/>
                    </a:lnTo>
                    <a:lnTo>
                      <a:pt x="4993" y="2552"/>
                    </a:lnTo>
                    <a:lnTo>
                      <a:pt x="4993" y="2584"/>
                    </a:lnTo>
                    <a:lnTo>
                      <a:pt x="4975" y="2688"/>
                    </a:lnTo>
                    <a:lnTo>
                      <a:pt x="4936" y="2788"/>
                    </a:lnTo>
                    <a:lnTo>
                      <a:pt x="4879" y="2884"/>
                    </a:lnTo>
                    <a:lnTo>
                      <a:pt x="4804" y="2973"/>
                    </a:lnTo>
                    <a:lnTo>
                      <a:pt x="4711" y="3059"/>
                    </a:lnTo>
                    <a:lnTo>
                      <a:pt x="4604" y="3137"/>
                    </a:lnTo>
                    <a:lnTo>
                      <a:pt x="4479" y="3212"/>
                    </a:lnTo>
                    <a:lnTo>
                      <a:pt x="4511" y="3319"/>
                    </a:lnTo>
                    <a:lnTo>
                      <a:pt x="4536" y="3427"/>
                    </a:lnTo>
                    <a:lnTo>
                      <a:pt x="4554" y="3527"/>
                    </a:lnTo>
                    <a:lnTo>
                      <a:pt x="4558" y="3623"/>
                    </a:lnTo>
                    <a:lnTo>
                      <a:pt x="4551" y="3737"/>
                    </a:lnTo>
                    <a:lnTo>
                      <a:pt x="4526" y="3841"/>
                    </a:lnTo>
                    <a:lnTo>
                      <a:pt x="4486" y="3937"/>
                    </a:lnTo>
                    <a:lnTo>
                      <a:pt x="4429" y="4023"/>
                    </a:lnTo>
                    <a:lnTo>
                      <a:pt x="4361" y="4091"/>
                    </a:lnTo>
                    <a:lnTo>
                      <a:pt x="4279" y="4148"/>
                    </a:lnTo>
                    <a:lnTo>
                      <a:pt x="4187" y="4191"/>
                    </a:lnTo>
                    <a:lnTo>
                      <a:pt x="4083" y="4219"/>
                    </a:lnTo>
                    <a:lnTo>
                      <a:pt x="3972" y="4237"/>
                    </a:lnTo>
                    <a:lnTo>
                      <a:pt x="3851" y="4244"/>
                    </a:lnTo>
                    <a:lnTo>
                      <a:pt x="3751" y="4241"/>
                    </a:lnTo>
                    <a:lnTo>
                      <a:pt x="3644" y="4230"/>
                    </a:lnTo>
                    <a:lnTo>
                      <a:pt x="3594" y="4365"/>
                    </a:lnTo>
                    <a:lnTo>
                      <a:pt x="3537" y="4487"/>
                    </a:lnTo>
                    <a:lnTo>
                      <a:pt x="3473" y="4594"/>
                    </a:lnTo>
                    <a:lnTo>
                      <a:pt x="3398" y="4687"/>
                    </a:lnTo>
                    <a:lnTo>
                      <a:pt x="3316" y="4762"/>
                    </a:lnTo>
                    <a:lnTo>
                      <a:pt x="3226" y="4819"/>
                    </a:lnTo>
                    <a:lnTo>
                      <a:pt x="3127" y="4855"/>
                    </a:lnTo>
                    <a:lnTo>
                      <a:pt x="3059" y="4869"/>
                    </a:lnTo>
                    <a:lnTo>
                      <a:pt x="2994" y="4872"/>
                    </a:lnTo>
                    <a:lnTo>
                      <a:pt x="2891" y="4862"/>
                    </a:lnTo>
                    <a:lnTo>
                      <a:pt x="2787" y="4837"/>
                    </a:lnTo>
                    <a:lnTo>
                      <a:pt x="2684" y="4790"/>
                    </a:lnTo>
                    <a:lnTo>
                      <a:pt x="2577" y="4730"/>
                    </a:lnTo>
                    <a:lnTo>
                      <a:pt x="2473" y="4655"/>
                    </a:lnTo>
                    <a:lnTo>
                      <a:pt x="2370" y="4562"/>
                    </a:lnTo>
                    <a:lnTo>
                      <a:pt x="2249" y="4644"/>
                    </a:lnTo>
                    <a:lnTo>
                      <a:pt x="2127" y="4708"/>
                    </a:lnTo>
                    <a:lnTo>
                      <a:pt x="2009" y="4758"/>
                    </a:lnTo>
                    <a:lnTo>
                      <a:pt x="1895" y="4787"/>
                    </a:lnTo>
                    <a:lnTo>
                      <a:pt x="1781" y="4797"/>
                    </a:lnTo>
                    <a:lnTo>
                      <a:pt x="1713" y="4794"/>
                    </a:lnTo>
                    <a:lnTo>
                      <a:pt x="1649" y="4783"/>
                    </a:lnTo>
                    <a:lnTo>
                      <a:pt x="1585" y="4762"/>
                    </a:lnTo>
                    <a:lnTo>
                      <a:pt x="1503" y="4722"/>
                    </a:lnTo>
                    <a:lnTo>
                      <a:pt x="1428" y="4665"/>
                    </a:lnTo>
                    <a:lnTo>
                      <a:pt x="1360" y="4597"/>
                    </a:lnTo>
                    <a:lnTo>
                      <a:pt x="1299" y="4515"/>
                    </a:lnTo>
                    <a:lnTo>
                      <a:pt x="1249" y="4423"/>
                    </a:lnTo>
                    <a:lnTo>
                      <a:pt x="1206" y="4319"/>
                    </a:lnTo>
                    <a:lnTo>
                      <a:pt x="1171" y="4205"/>
                    </a:lnTo>
                    <a:lnTo>
                      <a:pt x="1146" y="4080"/>
                    </a:lnTo>
                    <a:lnTo>
                      <a:pt x="1117" y="4080"/>
                    </a:lnTo>
                    <a:lnTo>
                      <a:pt x="996" y="4076"/>
                    </a:lnTo>
                    <a:lnTo>
                      <a:pt x="882" y="4062"/>
                    </a:lnTo>
                    <a:lnTo>
                      <a:pt x="774" y="4041"/>
                    </a:lnTo>
                    <a:lnTo>
                      <a:pt x="678" y="4008"/>
                    </a:lnTo>
                    <a:lnTo>
                      <a:pt x="589" y="3966"/>
                    </a:lnTo>
                    <a:lnTo>
                      <a:pt x="510" y="3916"/>
                    </a:lnTo>
                    <a:lnTo>
                      <a:pt x="446" y="3855"/>
                    </a:lnTo>
                    <a:lnTo>
                      <a:pt x="389" y="3784"/>
                    </a:lnTo>
                    <a:lnTo>
                      <a:pt x="350" y="3712"/>
                    </a:lnTo>
                    <a:lnTo>
                      <a:pt x="325" y="3634"/>
                    </a:lnTo>
                    <a:lnTo>
                      <a:pt x="307" y="3552"/>
                    </a:lnTo>
                    <a:lnTo>
                      <a:pt x="303" y="3466"/>
                    </a:lnTo>
                    <a:lnTo>
                      <a:pt x="311" y="3352"/>
                    </a:lnTo>
                    <a:lnTo>
                      <a:pt x="335" y="3230"/>
                    </a:lnTo>
                    <a:lnTo>
                      <a:pt x="378" y="3102"/>
                    </a:lnTo>
                    <a:lnTo>
                      <a:pt x="435" y="2973"/>
                    </a:lnTo>
                    <a:lnTo>
                      <a:pt x="325" y="2888"/>
                    </a:lnTo>
                    <a:lnTo>
                      <a:pt x="232" y="2802"/>
                    </a:lnTo>
                    <a:lnTo>
                      <a:pt x="150" y="2709"/>
                    </a:lnTo>
                    <a:lnTo>
                      <a:pt x="86" y="2616"/>
                    </a:lnTo>
                    <a:lnTo>
                      <a:pt x="39" y="2516"/>
                    </a:lnTo>
                    <a:lnTo>
                      <a:pt x="11" y="2416"/>
                    </a:lnTo>
                    <a:lnTo>
                      <a:pt x="0" y="2316"/>
                    </a:lnTo>
                    <a:lnTo>
                      <a:pt x="0" y="2288"/>
                    </a:lnTo>
                    <a:lnTo>
                      <a:pt x="18" y="2184"/>
                    </a:lnTo>
                    <a:lnTo>
                      <a:pt x="54" y="2084"/>
                    </a:lnTo>
                    <a:lnTo>
                      <a:pt x="111" y="1988"/>
                    </a:lnTo>
                    <a:lnTo>
                      <a:pt x="186" y="1895"/>
                    </a:lnTo>
                    <a:lnTo>
                      <a:pt x="282" y="1809"/>
                    </a:lnTo>
                    <a:lnTo>
                      <a:pt x="389" y="1731"/>
                    </a:lnTo>
                    <a:lnTo>
                      <a:pt x="514" y="1656"/>
                    </a:lnTo>
                    <a:lnTo>
                      <a:pt x="482" y="1549"/>
                    </a:lnTo>
                    <a:lnTo>
                      <a:pt x="457" y="1442"/>
                    </a:lnTo>
                    <a:lnTo>
                      <a:pt x="439" y="1342"/>
                    </a:lnTo>
                    <a:lnTo>
                      <a:pt x="435" y="1245"/>
                    </a:lnTo>
                    <a:lnTo>
                      <a:pt x="439" y="1156"/>
                    </a:lnTo>
                    <a:lnTo>
                      <a:pt x="457" y="1071"/>
                    </a:lnTo>
                    <a:lnTo>
                      <a:pt x="482" y="988"/>
                    </a:lnTo>
                    <a:lnTo>
                      <a:pt x="518" y="917"/>
                    </a:lnTo>
                    <a:lnTo>
                      <a:pt x="564" y="849"/>
                    </a:lnTo>
                    <a:lnTo>
                      <a:pt x="632" y="778"/>
                    </a:lnTo>
                    <a:lnTo>
                      <a:pt x="714" y="724"/>
                    </a:lnTo>
                    <a:lnTo>
                      <a:pt x="807" y="678"/>
                    </a:lnTo>
                    <a:lnTo>
                      <a:pt x="910" y="649"/>
                    </a:lnTo>
                    <a:lnTo>
                      <a:pt x="1021" y="631"/>
                    </a:lnTo>
                    <a:lnTo>
                      <a:pt x="1142" y="624"/>
                    </a:lnTo>
                    <a:lnTo>
                      <a:pt x="1242" y="628"/>
                    </a:lnTo>
                    <a:lnTo>
                      <a:pt x="1349" y="639"/>
                    </a:lnTo>
                    <a:lnTo>
                      <a:pt x="1392" y="521"/>
                    </a:lnTo>
                    <a:lnTo>
                      <a:pt x="1438" y="410"/>
                    </a:lnTo>
                    <a:lnTo>
                      <a:pt x="1495" y="314"/>
                    </a:lnTo>
                    <a:lnTo>
                      <a:pt x="1556" y="224"/>
                    </a:lnTo>
                    <a:lnTo>
                      <a:pt x="1624" y="153"/>
                    </a:lnTo>
                    <a:lnTo>
                      <a:pt x="1699" y="92"/>
                    </a:lnTo>
                    <a:lnTo>
                      <a:pt x="1777" y="46"/>
                    </a:lnTo>
                    <a:lnTo>
                      <a:pt x="1867" y="14"/>
                    </a:lnTo>
                    <a:lnTo>
                      <a:pt x="1931" y="3"/>
                    </a:lnTo>
                    <a:lnTo>
                      <a:pt x="1999" y="0"/>
                    </a:lnTo>
                    <a:close/>
                  </a:path>
                </a:pathLst>
              </a:custGeom>
              <a:grpFill/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zh-TW" altLang="zh-TW">
                  <a:latin typeface="Calibri" pitchFamily="34" charset="0"/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1018649" y="1056674"/>
                <a:ext cx="2146145" cy="2093759"/>
              </a:xfrm>
              <a:custGeom>
                <a:avLst/>
                <a:gdLst/>
                <a:ahLst/>
                <a:cxnLst>
                  <a:cxn ang="0">
                    <a:pos x="1942" y="25"/>
                  </a:cxn>
                  <a:cxn ang="0">
                    <a:pos x="2235" y="193"/>
                  </a:cxn>
                  <a:cxn ang="0">
                    <a:pos x="2542" y="146"/>
                  </a:cxn>
                  <a:cxn ang="0">
                    <a:pos x="2845" y="61"/>
                  </a:cxn>
                  <a:cxn ang="0">
                    <a:pos x="3113" y="136"/>
                  </a:cxn>
                  <a:cxn ang="0">
                    <a:pos x="3305" y="360"/>
                  </a:cxn>
                  <a:cxn ang="0">
                    <a:pos x="3416" y="707"/>
                  </a:cxn>
                  <a:cxn ang="0">
                    <a:pos x="3776" y="750"/>
                  </a:cxn>
                  <a:cxn ang="0">
                    <a:pos x="4033" y="892"/>
                  </a:cxn>
                  <a:cxn ang="0">
                    <a:pos x="4158" y="1142"/>
                  </a:cxn>
                  <a:cxn ang="0">
                    <a:pos x="4133" y="1453"/>
                  </a:cxn>
                  <a:cxn ang="0">
                    <a:pos x="4166" y="1781"/>
                  </a:cxn>
                  <a:cxn ang="0">
                    <a:pos x="4398" y="2081"/>
                  </a:cxn>
                  <a:cxn ang="0">
                    <a:pos x="4422" y="2388"/>
                  </a:cxn>
                  <a:cxn ang="0">
                    <a:pos x="4269" y="2642"/>
                  </a:cxn>
                  <a:cxn ang="0">
                    <a:pos x="3976" y="2852"/>
                  </a:cxn>
                  <a:cxn ang="0">
                    <a:pos x="4048" y="3209"/>
                  </a:cxn>
                  <a:cxn ang="0">
                    <a:pos x="3987" y="3495"/>
                  </a:cxn>
                  <a:cxn ang="0">
                    <a:pos x="3791" y="3691"/>
                  </a:cxn>
                  <a:cxn ang="0">
                    <a:pos x="3487" y="3770"/>
                  </a:cxn>
                  <a:cxn ang="0">
                    <a:pos x="3191" y="3877"/>
                  </a:cxn>
                  <a:cxn ang="0">
                    <a:pos x="3020" y="4166"/>
                  </a:cxn>
                  <a:cxn ang="0">
                    <a:pos x="2777" y="4316"/>
                  </a:cxn>
                  <a:cxn ang="0">
                    <a:pos x="2495" y="4302"/>
                  </a:cxn>
                  <a:cxn ang="0">
                    <a:pos x="2203" y="4134"/>
                  </a:cxn>
                  <a:cxn ang="0">
                    <a:pos x="1896" y="4180"/>
                  </a:cxn>
                  <a:cxn ang="0">
                    <a:pos x="1592" y="4266"/>
                  </a:cxn>
                  <a:cxn ang="0">
                    <a:pos x="1325" y="4191"/>
                  </a:cxn>
                  <a:cxn ang="0">
                    <a:pos x="1132" y="3970"/>
                  </a:cxn>
                  <a:cxn ang="0">
                    <a:pos x="1021" y="3623"/>
                  </a:cxn>
                  <a:cxn ang="0">
                    <a:pos x="661" y="3580"/>
                  </a:cxn>
                  <a:cxn ang="0">
                    <a:pos x="404" y="3434"/>
                  </a:cxn>
                  <a:cxn ang="0">
                    <a:pos x="279" y="3188"/>
                  </a:cxn>
                  <a:cxn ang="0">
                    <a:pos x="304" y="2874"/>
                  </a:cxn>
                  <a:cxn ang="0">
                    <a:pos x="272" y="2545"/>
                  </a:cxn>
                  <a:cxn ang="0">
                    <a:pos x="40" y="2245"/>
                  </a:cxn>
                  <a:cxn ang="0">
                    <a:pos x="15" y="1938"/>
                  </a:cxn>
                  <a:cxn ang="0">
                    <a:pos x="168" y="1685"/>
                  </a:cxn>
                  <a:cxn ang="0">
                    <a:pos x="461" y="1474"/>
                  </a:cxn>
                  <a:cxn ang="0">
                    <a:pos x="389" y="1117"/>
                  </a:cxn>
                  <a:cxn ang="0">
                    <a:pos x="450" y="832"/>
                  </a:cxn>
                  <a:cxn ang="0">
                    <a:pos x="646" y="635"/>
                  </a:cxn>
                  <a:cxn ang="0">
                    <a:pos x="950" y="560"/>
                  </a:cxn>
                  <a:cxn ang="0">
                    <a:pos x="1246" y="450"/>
                  </a:cxn>
                  <a:cxn ang="0">
                    <a:pos x="1417" y="161"/>
                  </a:cxn>
                  <a:cxn ang="0">
                    <a:pos x="1656" y="14"/>
                  </a:cxn>
                </a:cxnLst>
                <a:rect l="0" t="0" r="r" b="b"/>
                <a:pathLst>
                  <a:path w="4437" h="4330">
                    <a:moveTo>
                      <a:pt x="1749" y="0"/>
                    </a:moveTo>
                    <a:lnTo>
                      <a:pt x="1846" y="3"/>
                    </a:lnTo>
                    <a:lnTo>
                      <a:pt x="1942" y="25"/>
                    </a:lnTo>
                    <a:lnTo>
                      <a:pt x="2038" y="64"/>
                    </a:lnTo>
                    <a:lnTo>
                      <a:pt x="2135" y="121"/>
                    </a:lnTo>
                    <a:lnTo>
                      <a:pt x="2235" y="193"/>
                    </a:lnTo>
                    <a:lnTo>
                      <a:pt x="2331" y="278"/>
                    </a:lnTo>
                    <a:lnTo>
                      <a:pt x="2438" y="203"/>
                    </a:lnTo>
                    <a:lnTo>
                      <a:pt x="2542" y="146"/>
                    </a:lnTo>
                    <a:lnTo>
                      <a:pt x="2649" y="100"/>
                    </a:lnTo>
                    <a:lnTo>
                      <a:pt x="2749" y="75"/>
                    </a:lnTo>
                    <a:lnTo>
                      <a:pt x="2845" y="61"/>
                    </a:lnTo>
                    <a:lnTo>
                      <a:pt x="2941" y="68"/>
                    </a:lnTo>
                    <a:lnTo>
                      <a:pt x="3031" y="93"/>
                    </a:lnTo>
                    <a:lnTo>
                      <a:pt x="3113" y="136"/>
                    </a:lnTo>
                    <a:lnTo>
                      <a:pt x="3188" y="196"/>
                    </a:lnTo>
                    <a:lnTo>
                      <a:pt x="3252" y="271"/>
                    </a:lnTo>
                    <a:lnTo>
                      <a:pt x="3305" y="360"/>
                    </a:lnTo>
                    <a:lnTo>
                      <a:pt x="3352" y="464"/>
                    </a:lnTo>
                    <a:lnTo>
                      <a:pt x="3387" y="578"/>
                    </a:lnTo>
                    <a:lnTo>
                      <a:pt x="3416" y="707"/>
                    </a:lnTo>
                    <a:lnTo>
                      <a:pt x="3544" y="710"/>
                    </a:lnTo>
                    <a:lnTo>
                      <a:pt x="3666" y="725"/>
                    </a:lnTo>
                    <a:lnTo>
                      <a:pt x="3776" y="750"/>
                    </a:lnTo>
                    <a:lnTo>
                      <a:pt x="3873" y="785"/>
                    </a:lnTo>
                    <a:lnTo>
                      <a:pt x="3959" y="832"/>
                    </a:lnTo>
                    <a:lnTo>
                      <a:pt x="4033" y="892"/>
                    </a:lnTo>
                    <a:lnTo>
                      <a:pt x="4091" y="967"/>
                    </a:lnTo>
                    <a:lnTo>
                      <a:pt x="4133" y="1049"/>
                    </a:lnTo>
                    <a:lnTo>
                      <a:pt x="4158" y="1142"/>
                    </a:lnTo>
                    <a:lnTo>
                      <a:pt x="4166" y="1239"/>
                    </a:lnTo>
                    <a:lnTo>
                      <a:pt x="4158" y="1342"/>
                    </a:lnTo>
                    <a:lnTo>
                      <a:pt x="4133" y="1453"/>
                    </a:lnTo>
                    <a:lnTo>
                      <a:pt x="4098" y="1571"/>
                    </a:lnTo>
                    <a:lnTo>
                      <a:pt x="4044" y="1688"/>
                    </a:lnTo>
                    <a:lnTo>
                      <a:pt x="4166" y="1781"/>
                    </a:lnTo>
                    <a:lnTo>
                      <a:pt x="4265" y="1878"/>
                    </a:lnTo>
                    <a:lnTo>
                      <a:pt x="4344" y="1978"/>
                    </a:lnTo>
                    <a:lnTo>
                      <a:pt x="4398" y="2081"/>
                    </a:lnTo>
                    <a:lnTo>
                      <a:pt x="4430" y="2188"/>
                    </a:lnTo>
                    <a:lnTo>
                      <a:pt x="4437" y="2295"/>
                    </a:lnTo>
                    <a:lnTo>
                      <a:pt x="4422" y="2388"/>
                    </a:lnTo>
                    <a:lnTo>
                      <a:pt x="4387" y="2474"/>
                    </a:lnTo>
                    <a:lnTo>
                      <a:pt x="4337" y="2559"/>
                    </a:lnTo>
                    <a:lnTo>
                      <a:pt x="4269" y="2642"/>
                    </a:lnTo>
                    <a:lnTo>
                      <a:pt x="4187" y="2717"/>
                    </a:lnTo>
                    <a:lnTo>
                      <a:pt x="4087" y="2788"/>
                    </a:lnTo>
                    <a:lnTo>
                      <a:pt x="3976" y="2852"/>
                    </a:lnTo>
                    <a:lnTo>
                      <a:pt x="4016" y="2977"/>
                    </a:lnTo>
                    <a:lnTo>
                      <a:pt x="4037" y="3095"/>
                    </a:lnTo>
                    <a:lnTo>
                      <a:pt x="4048" y="3209"/>
                    </a:lnTo>
                    <a:lnTo>
                      <a:pt x="4041" y="3313"/>
                    </a:lnTo>
                    <a:lnTo>
                      <a:pt x="4023" y="3409"/>
                    </a:lnTo>
                    <a:lnTo>
                      <a:pt x="3987" y="3495"/>
                    </a:lnTo>
                    <a:lnTo>
                      <a:pt x="3937" y="3573"/>
                    </a:lnTo>
                    <a:lnTo>
                      <a:pt x="3869" y="3641"/>
                    </a:lnTo>
                    <a:lnTo>
                      <a:pt x="3791" y="3691"/>
                    </a:lnTo>
                    <a:lnTo>
                      <a:pt x="3702" y="3730"/>
                    </a:lnTo>
                    <a:lnTo>
                      <a:pt x="3598" y="3755"/>
                    </a:lnTo>
                    <a:lnTo>
                      <a:pt x="3487" y="3770"/>
                    </a:lnTo>
                    <a:lnTo>
                      <a:pt x="3366" y="3766"/>
                    </a:lnTo>
                    <a:lnTo>
                      <a:pt x="3234" y="3755"/>
                    </a:lnTo>
                    <a:lnTo>
                      <a:pt x="3191" y="3877"/>
                    </a:lnTo>
                    <a:lnTo>
                      <a:pt x="3141" y="3987"/>
                    </a:lnTo>
                    <a:lnTo>
                      <a:pt x="3084" y="4084"/>
                    </a:lnTo>
                    <a:lnTo>
                      <a:pt x="3020" y="4166"/>
                    </a:lnTo>
                    <a:lnTo>
                      <a:pt x="2945" y="4234"/>
                    </a:lnTo>
                    <a:lnTo>
                      <a:pt x="2866" y="4284"/>
                    </a:lnTo>
                    <a:lnTo>
                      <a:pt x="2777" y="4316"/>
                    </a:lnTo>
                    <a:lnTo>
                      <a:pt x="2684" y="4330"/>
                    </a:lnTo>
                    <a:lnTo>
                      <a:pt x="2592" y="4323"/>
                    </a:lnTo>
                    <a:lnTo>
                      <a:pt x="2495" y="4302"/>
                    </a:lnTo>
                    <a:lnTo>
                      <a:pt x="2399" y="4262"/>
                    </a:lnTo>
                    <a:lnTo>
                      <a:pt x="2302" y="4205"/>
                    </a:lnTo>
                    <a:lnTo>
                      <a:pt x="2203" y="4134"/>
                    </a:lnTo>
                    <a:lnTo>
                      <a:pt x="2106" y="4048"/>
                    </a:lnTo>
                    <a:lnTo>
                      <a:pt x="1999" y="4123"/>
                    </a:lnTo>
                    <a:lnTo>
                      <a:pt x="1896" y="4180"/>
                    </a:lnTo>
                    <a:lnTo>
                      <a:pt x="1789" y="4227"/>
                    </a:lnTo>
                    <a:lnTo>
                      <a:pt x="1689" y="4252"/>
                    </a:lnTo>
                    <a:lnTo>
                      <a:pt x="1592" y="4266"/>
                    </a:lnTo>
                    <a:lnTo>
                      <a:pt x="1496" y="4259"/>
                    </a:lnTo>
                    <a:lnTo>
                      <a:pt x="1407" y="4234"/>
                    </a:lnTo>
                    <a:lnTo>
                      <a:pt x="1325" y="4191"/>
                    </a:lnTo>
                    <a:lnTo>
                      <a:pt x="1250" y="4134"/>
                    </a:lnTo>
                    <a:lnTo>
                      <a:pt x="1185" y="4059"/>
                    </a:lnTo>
                    <a:lnTo>
                      <a:pt x="1132" y="3970"/>
                    </a:lnTo>
                    <a:lnTo>
                      <a:pt x="1085" y="3866"/>
                    </a:lnTo>
                    <a:lnTo>
                      <a:pt x="1050" y="3752"/>
                    </a:lnTo>
                    <a:lnTo>
                      <a:pt x="1021" y="3623"/>
                    </a:lnTo>
                    <a:lnTo>
                      <a:pt x="893" y="3620"/>
                    </a:lnTo>
                    <a:lnTo>
                      <a:pt x="771" y="3605"/>
                    </a:lnTo>
                    <a:lnTo>
                      <a:pt x="661" y="3580"/>
                    </a:lnTo>
                    <a:lnTo>
                      <a:pt x="564" y="3545"/>
                    </a:lnTo>
                    <a:lnTo>
                      <a:pt x="479" y="3495"/>
                    </a:lnTo>
                    <a:lnTo>
                      <a:pt x="404" y="3434"/>
                    </a:lnTo>
                    <a:lnTo>
                      <a:pt x="347" y="3363"/>
                    </a:lnTo>
                    <a:lnTo>
                      <a:pt x="304" y="3281"/>
                    </a:lnTo>
                    <a:lnTo>
                      <a:pt x="279" y="3188"/>
                    </a:lnTo>
                    <a:lnTo>
                      <a:pt x="272" y="3088"/>
                    </a:lnTo>
                    <a:lnTo>
                      <a:pt x="279" y="2984"/>
                    </a:lnTo>
                    <a:lnTo>
                      <a:pt x="304" y="2874"/>
                    </a:lnTo>
                    <a:lnTo>
                      <a:pt x="339" y="2759"/>
                    </a:lnTo>
                    <a:lnTo>
                      <a:pt x="393" y="2638"/>
                    </a:lnTo>
                    <a:lnTo>
                      <a:pt x="272" y="2545"/>
                    </a:lnTo>
                    <a:lnTo>
                      <a:pt x="172" y="2449"/>
                    </a:lnTo>
                    <a:lnTo>
                      <a:pt x="93" y="2349"/>
                    </a:lnTo>
                    <a:lnTo>
                      <a:pt x="40" y="2245"/>
                    </a:lnTo>
                    <a:lnTo>
                      <a:pt x="8" y="2138"/>
                    </a:lnTo>
                    <a:lnTo>
                      <a:pt x="0" y="2031"/>
                    </a:lnTo>
                    <a:lnTo>
                      <a:pt x="15" y="1938"/>
                    </a:lnTo>
                    <a:lnTo>
                      <a:pt x="50" y="1853"/>
                    </a:lnTo>
                    <a:lnTo>
                      <a:pt x="100" y="1767"/>
                    </a:lnTo>
                    <a:lnTo>
                      <a:pt x="168" y="1685"/>
                    </a:lnTo>
                    <a:lnTo>
                      <a:pt x="250" y="1610"/>
                    </a:lnTo>
                    <a:lnTo>
                      <a:pt x="350" y="1538"/>
                    </a:lnTo>
                    <a:lnTo>
                      <a:pt x="461" y="1474"/>
                    </a:lnTo>
                    <a:lnTo>
                      <a:pt x="422" y="1349"/>
                    </a:lnTo>
                    <a:lnTo>
                      <a:pt x="400" y="1231"/>
                    </a:lnTo>
                    <a:lnTo>
                      <a:pt x="389" y="1117"/>
                    </a:lnTo>
                    <a:lnTo>
                      <a:pt x="397" y="1014"/>
                    </a:lnTo>
                    <a:lnTo>
                      <a:pt x="414" y="917"/>
                    </a:lnTo>
                    <a:lnTo>
                      <a:pt x="450" y="832"/>
                    </a:lnTo>
                    <a:lnTo>
                      <a:pt x="500" y="753"/>
                    </a:lnTo>
                    <a:lnTo>
                      <a:pt x="568" y="689"/>
                    </a:lnTo>
                    <a:lnTo>
                      <a:pt x="646" y="635"/>
                    </a:lnTo>
                    <a:lnTo>
                      <a:pt x="736" y="596"/>
                    </a:lnTo>
                    <a:lnTo>
                      <a:pt x="839" y="571"/>
                    </a:lnTo>
                    <a:lnTo>
                      <a:pt x="950" y="560"/>
                    </a:lnTo>
                    <a:lnTo>
                      <a:pt x="1071" y="560"/>
                    </a:lnTo>
                    <a:lnTo>
                      <a:pt x="1203" y="575"/>
                    </a:lnTo>
                    <a:lnTo>
                      <a:pt x="1246" y="450"/>
                    </a:lnTo>
                    <a:lnTo>
                      <a:pt x="1296" y="339"/>
                    </a:lnTo>
                    <a:lnTo>
                      <a:pt x="1353" y="243"/>
                    </a:lnTo>
                    <a:lnTo>
                      <a:pt x="1417" y="161"/>
                    </a:lnTo>
                    <a:lnTo>
                      <a:pt x="1489" y="96"/>
                    </a:lnTo>
                    <a:lnTo>
                      <a:pt x="1571" y="46"/>
                    </a:lnTo>
                    <a:lnTo>
                      <a:pt x="1656" y="14"/>
                    </a:lnTo>
                    <a:lnTo>
                      <a:pt x="1749" y="0"/>
                    </a:lnTo>
                    <a:close/>
                  </a:path>
                </a:pathLst>
              </a:custGeom>
              <a:grpFill/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zh-TW" altLang="zh-TW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" name="文字方塊 28"/>
            <p:cNvSpPr txBox="1"/>
            <p:nvPr/>
          </p:nvSpPr>
          <p:spPr>
            <a:xfrm>
              <a:off x="11976100" y="4673600"/>
              <a:ext cx="1943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全方位推動</a:t>
              </a:r>
              <a:endPara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「三好運動」</a:t>
              </a:r>
              <a:endPara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7656" y="1185034"/>
            <a:ext cx="10214344" cy="984008"/>
          </a:xfrm>
        </p:spPr>
        <p:txBody>
          <a:bodyPr>
            <a:normAutofit/>
          </a:bodyPr>
          <a:lstStyle/>
          <a:p>
            <a:pPr algn="ctr"/>
            <a:r>
              <a:rPr lang="zh-TW" altLang="zh-TW" sz="4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實施三好校園</a:t>
            </a:r>
            <a:r>
              <a:rPr lang="zh-TW" altLang="en-US" sz="4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一年</a:t>
            </a:r>
            <a:r>
              <a:rPr lang="zh-TW" altLang="zh-TW" sz="4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之具體實踐成效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0700" y="5969000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社區服務─關懷獨居老人、家居服務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261100" y="6076771"/>
            <a:ext cx="574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南華大學三好學社與本校三好社交流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2" descr="\\Nas\行政資料區\學務處\2015第五屆三好校園實踐計畫\104年度三好實踐校園照片\105.01.04雙涵村關懷協會老人服務\20160104_1445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1" y="2362200"/>
            <a:ext cx="5408451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\\Nas2015\分享各年度照片\104學年度照片區\1050529南華大學三好社交流\20160529_1510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7013" y="2505858"/>
            <a:ext cx="5482887" cy="334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22929" y="1089045"/>
            <a:ext cx="9469071" cy="892155"/>
          </a:xfrm>
        </p:spPr>
        <p:txBody>
          <a:bodyPr/>
          <a:lstStyle/>
          <a:p>
            <a:r>
              <a:rPr lang="zh-TW" altLang="zh-TW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實施三好校園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一年</a:t>
            </a:r>
            <a:r>
              <a:rPr lang="zh-TW" altLang="zh-TW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之具體實踐成效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36600" y="5689600"/>
            <a:ext cx="55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說好話運動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融入課程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 英語佳句、諺語標語比賽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2" descr="\\Nas\行政資料區\學務處\2015第五屆三好校園實踐計畫\104年度三好實踐校園照片\1041021三好說好話融入課程\IMG_4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413" y="2332037"/>
            <a:ext cx="4497388" cy="337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內容版面配置區 8" descr="\\Nas2015\分享各年度照片\104學年度照片區\1050614蒜頭國小-三好感恩食物動手做\20160614_14245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956300" y="2449770"/>
            <a:ext cx="5829299" cy="317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5854700" y="5880100"/>
            <a:ext cx="56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三好感恩食物動手做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Food Making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5100" y="2171700"/>
            <a:ext cx="11798300" cy="46863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六嘉國中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口琴隊嘉義車站快閃表演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(2015</a:t>
            </a:r>
            <a:r>
              <a:rPr lang="zh-TW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日</a:t>
            </a:r>
            <a:r>
              <a:rPr lang="zh-TW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中時電子報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刊登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：取之於社會、用之於社會，結合三好理念，用表演作為付出、提升自信。</a:t>
            </a:r>
            <a:endParaRPr lang="en-US" altLang="zh-TW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南華三好一日營 散播六嘉善種子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(2016</a:t>
            </a:r>
            <a:r>
              <a:rPr lang="zh-TW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日人間福</a:t>
            </a:r>
            <a:r>
              <a:rPr lang="zh-TW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報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刊登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傳達三好理念、培育三好社員。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320040" lvl="1">
              <a:lnSpc>
                <a:spcPct val="100000"/>
              </a:lnSpc>
            </a:pPr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「人間福報」讀報教育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學生樂於向老師分享心中感受，同學之間互相討論。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蒐集學生作品，出版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六嘉青年三好特刊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人手一本三好特刊，閱讀及悅讀功效展現。</a:t>
            </a:r>
            <a:endParaRPr lang="en-US" altLang="zh-TW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320040" lvl="1">
              <a:lnSpc>
                <a:spcPct val="1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落實社區服務：</a:t>
            </a:r>
            <a:r>
              <a:rPr lang="zh-TW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學生學生自發性參加社團，進行多項社區推廣服務：社區環境清潔志工、鼓勵中輟同學復學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、關懷獨居老人、弱勢家庭照護。</a:t>
            </a:r>
            <a:endParaRPr lang="zh-TW" altLang="zh-TW" sz="2400" dirty="0" smtClean="0"/>
          </a:p>
          <a:p>
            <a:pPr lvl="0"/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辦理「六嘉大聲公 好話大家說」活動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訓練學生勇於在全校師生前開口及台風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融入菜根譚好話集，讓學生閱讀。</a:t>
            </a:r>
            <a:endParaRPr lang="zh-TW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882900" y="923945"/>
            <a:ext cx="9156700" cy="103185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TW" sz="4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實施三好校園</a:t>
            </a:r>
            <a:r>
              <a:rPr lang="zh-TW" altLang="en-US" sz="4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一年</a:t>
            </a:r>
            <a:r>
              <a:rPr lang="zh-TW" altLang="zh-TW" sz="4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之具體實踐成效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TF00001244</Template>
  <TotalTime>792</TotalTime>
  <Words>1029</Words>
  <Application>Microsoft Office PowerPoint</Application>
  <PresentationFormat>自訂</PresentationFormat>
  <Paragraphs>94</Paragraphs>
  <Slides>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Feathered</vt:lpstr>
      <vt:lpstr>2016年第六屆 三好校園實踐學校</vt:lpstr>
      <vt:lpstr>簡報大綱</vt:lpstr>
      <vt:lpstr>學校簡介</vt:lpstr>
      <vt:lpstr>申請三好校園理由</vt:lpstr>
      <vt:lpstr>推行三好校園之重點計畫及特色 </vt:lpstr>
      <vt:lpstr>五大核心價值、十大推動策略</vt:lpstr>
      <vt:lpstr>實施三好校園一年之具體實踐成效</vt:lpstr>
      <vt:lpstr>實施三好校園一年之具體實踐成效</vt:lpstr>
      <vt:lpstr>實施三好校園一年之具體實踐成效</vt:lpstr>
      <vt:lpstr>今年學校實施三好校園之重點計畫</vt:lpstr>
      <vt:lpstr>六嘉國中 校園品德核心價值</vt:lpstr>
      <vt:lpstr>今年學校實施三好校園之創新規畫</vt:lpstr>
      <vt:lpstr>申請計畫及經費之修正說明</vt:lpstr>
      <vt:lpstr>感謝聆聽與 指教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WIN7A</dc:creator>
  <cp:lastModifiedBy>USER</cp:lastModifiedBy>
  <cp:revision>84</cp:revision>
  <dcterms:created xsi:type="dcterms:W3CDTF">2015-02-11T21:49:57Z</dcterms:created>
  <dcterms:modified xsi:type="dcterms:W3CDTF">2016-08-04T09:20:07Z</dcterms:modified>
</cp:coreProperties>
</file>